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6" r:id="rId9"/>
    <p:sldId id="312" r:id="rId10"/>
    <p:sldId id="278" r:id="rId11"/>
    <p:sldId id="277" r:id="rId12"/>
    <p:sldId id="279" r:id="rId13"/>
    <p:sldId id="280" r:id="rId14"/>
    <p:sldId id="283" r:id="rId15"/>
    <p:sldId id="326" r:id="rId16"/>
    <p:sldId id="281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31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2" r:id="rId35"/>
    <p:sldId id="301" r:id="rId36"/>
    <p:sldId id="314" r:id="rId37"/>
    <p:sldId id="304" r:id="rId38"/>
    <p:sldId id="305" r:id="rId39"/>
    <p:sldId id="306" r:id="rId40"/>
    <p:sldId id="307" r:id="rId41"/>
    <p:sldId id="308" r:id="rId42"/>
    <p:sldId id="309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82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03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031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43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5730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21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713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4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81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81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023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3986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375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1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65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414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954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012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727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3334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90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117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118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64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357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586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177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66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761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29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39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28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3865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564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965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664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18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7459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77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65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752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411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525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12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04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5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22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0.png"/><Relationship Id="rId4" Type="http://schemas.openxmlformats.org/officeDocument/2006/relationships/image" Target="../media/image1090.png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problemas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2803495" y="2729397"/>
            <a:ext cx="745909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tx1"/>
                </a:solidFill>
              </a:rPr>
              <a:t>Como é definida a classificação?</a:t>
            </a:r>
          </a:p>
        </p:txBody>
      </p:sp>
    </p:spTree>
    <p:extLst>
      <p:ext uri="{BB962C8B-B14F-4D97-AF65-F5344CB8AC3E}">
        <p14:creationId xmlns:p14="http://schemas.microsoft.com/office/powerpoint/2010/main" val="21240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Fronteira de Decisão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os limiares que definem 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327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C6C2433-814C-4E0E-8F32-691091D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62" y="1904161"/>
            <a:ext cx="3242465" cy="1916177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 e Aprendendo...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blipFill>
                <a:blip r:embed="rId4"/>
                <a:stretch>
                  <a:fillRect l="-3047" t="-1667" r="-415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/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90B3D6AF-80DD-40BD-A739-A04A46CDE63D}"/>
              </a:ext>
            </a:extLst>
          </p:cNvPr>
          <p:cNvCxnSpPr>
            <a:cxnSpLocks/>
          </p:cNvCxnSpPr>
          <p:nvPr/>
        </p:nvCxnSpPr>
        <p:spPr>
          <a:xfrm flipV="1">
            <a:off x="7996734" y="2324651"/>
            <a:ext cx="2621504" cy="123766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/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blipFill>
                <a:blip r:embed="rId6"/>
                <a:stretch>
                  <a:fillRect l="-1058" r="-423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/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blipFill>
                <a:blip r:embed="rId7"/>
                <a:stretch>
                  <a:fillRect l="-10938" b="-2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/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blipFill>
                <a:blip r:embed="rId8"/>
                <a:stretch>
                  <a:fillRect l="-30000"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BC57BD0-3CCD-444A-93C9-5CBC72B49F65}"/>
              </a:ext>
            </a:extLst>
          </p:cNvPr>
          <p:cNvSpPr txBox="1">
            <a:spLocks/>
          </p:cNvSpPr>
          <p:nvPr/>
        </p:nvSpPr>
        <p:spPr bwMode="black">
          <a:xfrm>
            <a:off x="1163856" y="3394865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/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D658FABD-8FE2-4E6C-B2A9-F7C7B0F1D3F0}"/>
              </a:ext>
            </a:extLst>
          </p:cNvPr>
          <p:cNvSpPr txBox="1">
            <a:spLocks/>
          </p:cNvSpPr>
          <p:nvPr/>
        </p:nvSpPr>
        <p:spPr bwMode="black">
          <a:xfrm>
            <a:off x="3077214" y="339486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/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blipFill>
                <a:blip r:embed="rId10"/>
                <a:stretch>
                  <a:fillRect l="-6329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BEF1A65F-BC89-4D92-A3BE-D4FE64537CDB}"/>
              </a:ext>
            </a:extLst>
          </p:cNvPr>
          <p:cNvCxnSpPr>
            <a:cxnSpLocks/>
          </p:cNvCxnSpPr>
          <p:nvPr/>
        </p:nvCxnSpPr>
        <p:spPr>
          <a:xfrm>
            <a:off x="8771138" y="2324651"/>
            <a:ext cx="0" cy="69375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A6028C0-3DD7-4EF5-BDF2-7BBBB441C65C}"/>
              </a:ext>
            </a:extLst>
          </p:cNvPr>
          <p:cNvCxnSpPr>
            <a:cxnSpLocks/>
          </p:cNvCxnSpPr>
          <p:nvPr/>
        </p:nvCxnSpPr>
        <p:spPr>
          <a:xfrm flipH="1">
            <a:off x="9278556" y="3394648"/>
            <a:ext cx="148609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/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blipFill>
                <a:blip r:embed="rId11"/>
                <a:stretch>
                  <a:fillRect l="-1732" r="-1515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/>
              <p:nvPr/>
            </p:nvSpPr>
            <p:spPr>
              <a:xfrm>
                <a:off x="6378375" y="4627711"/>
                <a:ext cx="491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𝑠𝑒𝑚𝑝𝑟𝑒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75" y="4627711"/>
                <a:ext cx="4915641" cy="307777"/>
              </a:xfrm>
              <a:prstGeom prst="rect">
                <a:avLst/>
              </a:prstGeom>
              <a:blipFill>
                <a:blip r:embed="rId12"/>
                <a:stretch>
                  <a:fillRect l="-743" t="-1961" r="-743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/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blipFill>
                <a:blip r:embed="rId13"/>
                <a:stretch>
                  <a:fillRect l="-6329" t="-4000" r="-5696" b="-1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709F8E4-E3CE-436C-BB0D-8698C283A9C3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553453" y="3783949"/>
            <a:ext cx="1" cy="45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FD602002-09B6-4028-99B8-FEC5575B0896}"/>
              </a:ext>
            </a:extLst>
          </p:cNvPr>
          <p:cNvSpPr txBox="1">
            <a:spLocks/>
          </p:cNvSpPr>
          <p:nvPr/>
        </p:nvSpPr>
        <p:spPr bwMode="black">
          <a:xfrm>
            <a:off x="1163856" y="5143183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/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blipFill>
                <a:blip r:embed="rId14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ítulo 1">
            <a:extLst>
              <a:ext uri="{FF2B5EF4-FFF2-40B4-BE49-F238E27FC236}">
                <a16:creationId xmlns:a16="http://schemas.microsoft.com/office/drawing/2014/main" id="{23062379-CCF3-41CE-88B1-CA44275B5B41}"/>
              </a:ext>
            </a:extLst>
          </p:cNvPr>
          <p:cNvSpPr txBox="1">
            <a:spLocks/>
          </p:cNvSpPr>
          <p:nvPr/>
        </p:nvSpPr>
        <p:spPr bwMode="black">
          <a:xfrm>
            <a:off x="3077214" y="5143185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/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blipFill>
                <a:blip r:embed="rId15"/>
                <a:stretch>
                  <a:fillRect l="-6329" b="-1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51">
            <a:extLst>
              <a:ext uri="{FF2B5EF4-FFF2-40B4-BE49-F238E27FC236}">
                <a16:creationId xmlns:a16="http://schemas.microsoft.com/office/drawing/2014/main" id="{BC36B391-B403-4BF5-BCB3-260FF45AC860}"/>
              </a:ext>
            </a:extLst>
          </p:cNvPr>
          <p:cNvSpPr/>
          <p:nvPr/>
        </p:nvSpPr>
        <p:spPr>
          <a:xfrm rot="16200000" flipH="1">
            <a:off x="775747" y="3405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Rounded Rectangle 51">
            <a:extLst>
              <a:ext uri="{FF2B5EF4-FFF2-40B4-BE49-F238E27FC236}">
                <a16:creationId xmlns:a16="http://schemas.microsoft.com/office/drawing/2014/main" id="{532BB7F0-C8D7-468F-B610-487B3FF5056F}"/>
              </a:ext>
            </a:extLst>
          </p:cNvPr>
          <p:cNvSpPr/>
          <p:nvPr/>
        </p:nvSpPr>
        <p:spPr>
          <a:xfrm rot="16200000" flipH="1">
            <a:off x="775748" y="516127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/>
              <p:nvPr/>
            </p:nvSpPr>
            <p:spPr>
              <a:xfrm>
                <a:off x="1700610" y="5798867"/>
                <a:ext cx="57300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𝐴𝑛𝑎𝑙𝑜𝑔𝑎𝑚𝑒𝑛𝑡𝑒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→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10" y="5798867"/>
                <a:ext cx="5730030" cy="307777"/>
              </a:xfrm>
              <a:prstGeom prst="rect">
                <a:avLst/>
              </a:prstGeom>
              <a:blipFill>
                <a:blip r:embed="rId16"/>
                <a:stretch>
                  <a:fillRect l="-1170" t="-1961" r="-42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ângulo 60">
            <a:extLst>
              <a:ext uri="{FF2B5EF4-FFF2-40B4-BE49-F238E27FC236}">
                <a16:creationId xmlns:a16="http://schemas.microsoft.com/office/drawing/2014/main" id="{2A018E72-D974-4257-8EB0-5C2E137AF204}"/>
              </a:ext>
            </a:extLst>
          </p:cNvPr>
          <p:cNvSpPr/>
          <p:nvPr/>
        </p:nvSpPr>
        <p:spPr>
          <a:xfrm>
            <a:off x="725407" y="3291840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76F1E86-B90F-4C0F-BB61-67C5D45AB72C}"/>
              </a:ext>
            </a:extLst>
          </p:cNvPr>
          <p:cNvSpPr/>
          <p:nvPr/>
        </p:nvSpPr>
        <p:spPr>
          <a:xfrm>
            <a:off x="701082" y="5036315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1" grpId="0"/>
      <p:bldP spid="45" grpId="0"/>
      <p:bldP spid="46" grpId="0"/>
      <p:bldP spid="47" grpId="0"/>
      <p:bldP spid="48" grpId="0"/>
      <p:bldP spid="50" grpId="0" animBg="1"/>
      <p:bldP spid="51" grpId="0" animBg="1"/>
      <p:bldP spid="5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Visualizando a Fronteira de Decisão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2FA93D-81BD-48DC-B8D8-AB580FD9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6" y="2204430"/>
            <a:ext cx="4234091" cy="348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/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blipFill>
                <a:blip r:embed="rId4"/>
                <a:stretch>
                  <a:fillRect r="-449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/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1923" r="-13462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/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/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6383175-5068-48F5-8044-9B7446813CA4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894582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536B787-79A3-4453-8E36-2C917BAB70B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604954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42937DE-9ABA-498C-9D0B-8D0DCED5A7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496677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/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B8D1AD35-CAA3-47C4-9B7A-97D79DCD209B}"/>
              </a:ext>
            </a:extLst>
          </p:cNvPr>
          <p:cNvSpPr txBox="1">
            <a:spLocks/>
          </p:cNvSpPr>
          <p:nvPr/>
        </p:nvSpPr>
        <p:spPr bwMode="black">
          <a:xfrm>
            <a:off x="5332740" y="3699902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/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ítulo 1">
            <a:extLst>
              <a:ext uri="{FF2B5EF4-FFF2-40B4-BE49-F238E27FC236}">
                <a16:creationId xmlns:a16="http://schemas.microsoft.com/office/drawing/2014/main" id="{EFB0D188-3EDF-403F-A58A-570C1292700F}"/>
              </a:ext>
            </a:extLst>
          </p:cNvPr>
          <p:cNvSpPr txBox="1">
            <a:spLocks/>
          </p:cNvSpPr>
          <p:nvPr/>
        </p:nvSpPr>
        <p:spPr bwMode="black">
          <a:xfrm>
            <a:off x="7678946" y="3714991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/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blipFill>
                <a:blip r:embed="rId10"/>
                <a:stretch>
                  <a:fillRect l="-198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1">
            <a:extLst>
              <a:ext uri="{FF2B5EF4-FFF2-40B4-BE49-F238E27FC236}">
                <a16:creationId xmlns:a16="http://schemas.microsoft.com/office/drawing/2014/main" id="{5ED1AE83-B02F-48CB-87E3-736FEDBADEAC}"/>
              </a:ext>
            </a:extLst>
          </p:cNvPr>
          <p:cNvSpPr/>
          <p:nvPr/>
        </p:nvSpPr>
        <p:spPr>
          <a:xfrm rot="16200000" flipH="1">
            <a:off x="4983617" y="372169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2A487D1-DCCC-4CBD-9FCE-CAB43CE2BCD5}"/>
              </a:ext>
            </a:extLst>
          </p:cNvPr>
          <p:cNvSpPr/>
          <p:nvPr/>
        </p:nvSpPr>
        <p:spPr>
          <a:xfrm>
            <a:off x="8152673" y="3714770"/>
            <a:ext cx="1570448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/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blipFill>
                <a:blip r:embed="rId11"/>
                <a:stretch>
                  <a:fillRect l="-12500" t="-1961" r="-6250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 ideia é entender que a equação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define a classificação 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O algoritmo classifica y=1 para quaisquer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que satisfaçam a equação acima </a:t>
                </a:r>
              </a:p>
            </p:txBody>
          </p:sp>
        </mc:Choice>
        <mc:Fallback xmlns="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  <a:blipFill>
                <a:blip r:embed="rId12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/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blipFill>
                <a:blip r:embed="rId13"/>
                <a:stretch>
                  <a:fillRect l="-2492" t="-1961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/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blipFill>
                <a:blip r:embed="rId14"/>
                <a:stretch>
                  <a:fillRect l="-3807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C8E6FBB-AC05-461B-AB16-C85526006F41}"/>
              </a:ext>
            </a:extLst>
          </p:cNvPr>
          <p:cNvCxnSpPr>
            <a:cxnSpLocks/>
          </p:cNvCxnSpPr>
          <p:nvPr/>
        </p:nvCxnSpPr>
        <p:spPr>
          <a:xfrm>
            <a:off x="1280160" y="3154030"/>
            <a:ext cx="1757680" cy="17329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rda 15">
            <a:extLst>
              <a:ext uri="{FF2B5EF4-FFF2-40B4-BE49-F238E27FC236}">
                <a16:creationId xmlns:a16="http://schemas.microsoft.com/office/drawing/2014/main" id="{0C702EC9-C598-4F25-BD41-FA7B06DD0682}"/>
              </a:ext>
            </a:extLst>
          </p:cNvPr>
          <p:cNvSpPr/>
          <p:nvPr/>
        </p:nvSpPr>
        <p:spPr>
          <a:xfrm rot="9458644">
            <a:off x="1548404" y="2463661"/>
            <a:ext cx="2123605" cy="2132894"/>
          </a:xfrm>
          <a:prstGeom prst="chor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/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blipFill>
                <a:blip r:embed="rId15"/>
                <a:stretch>
                  <a:fillRect l="-3198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/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𝐴𝑛𝑎𝑙𝑜𝑔𝑎𝑚𝑒𝑛𝑡𝑒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blipFill>
                <a:blip r:embed="rId16"/>
                <a:stretch>
                  <a:fillRect l="-4264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rda 17">
            <a:extLst>
              <a:ext uri="{FF2B5EF4-FFF2-40B4-BE49-F238E27FC236}">
                <a16:creationId xmlns:a16="http://schemas.microsoft.com/office/drawing/2014/main" id="{8029C175-DABB-4189-8529-D04ADB179A1D}"/>
              </a:ext>
            </a:extLst>
          </p:cNvPr>
          <p:cNvSpPr/>
          <p:nvPr/>
        </p:nvSpPr>
        <p:spPr>
          <a:xfrm rot="20235722">
            <a:off x="996483" y="3278170"/>
            <a:ext cx="1695552" cy="1939038"/>
          </a:xfrm>
          <a:prstGeom prst="chord">
            <a:avLst>
              <a:gd name="adj1" fmla="val 2700000"/>
              <a:gd name="adj2" fmla="val 161712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4FF31542-2BE1-40FC-BEF3-660B8C059EA3}"/>
              </a:ext>
            </a:extLst>
          </p:cNvPr>
          <p:cNvSpPr txBox="1">
            <a:spLocks/>
          </p:cNvSpPr>
          <p:nvPr/>
        </p:nvSpPr>
        <p:spPr bwMode="black">
          <a:xfrm>
            <a:off x="1741844" y="1959011"/>
            <a:ext cx="1875116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5BA228-1765-4B54-BE4D-7A2CEDD02221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023424" y="2542949"/>
            <a:ext cx="1088893" cy="347947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5" grpId="0"/>
      <p:bldP spid="56" grpId="0"/>
      <p:bldP spid="57" grpId="0"/>
      <p:bldP spid="58" grpId="0"/>
      <p:bldP spid="59" grpId="0"/>
      <p:bldP spid="60" grpId="0" animBg="1"/>
      <p:bldP spid="63" grpId="0" animBg="1"/>
      <p:bldP spid="64" grpId="0"/>
      <p:bldP spid="65" grpId="0"/>
      <p:bldP spid="66" grpId="0"/>
      <p:bldP spid="67" grpId="0"/>
      <p:bldP spid="16" grpId="0" animBg="1"/>
      <p:bldP spid="68" grpId="0"/>
      <p:bldP spid="69" grpId="0"/>
      <p:bldP spid="18" grpId="0" animBg="1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  <p:sp>
        <p:nvSpPr>
          <p:cNvPr id="4" name="Forma em L 3">
            <a:extLst>
              <a:ext uri="{FF2B5EF4-FFF2-40B4-BE49-F238E27FC236}">
                <a16:creationId xmlns:a16="http://schemas.microsoft.com/office/drawing/2014/main" id="{9EBC7DF0-E2A5-4A42-ADBA-32F0499BAEAB}"/>
              </a:ext>
            </a:extLst>
          </p:cNvPr>
          <p:cNvSpPr/>
          <p:nvPr/>
        </p:nvSpPr>
        <p:spPr>
          <a:xfrm rot="18809125">
            <a:off x="381739" y="461639"/>
            <a:ext cx="621437" cy="37286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6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Complicando um pouco mais...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F7A4C8-DF99-4A73-A193-51A9819C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3" y="1922452"/>
            <a:ext cx="4092669" cy="3815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/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blipFill>
                <a:blip r:embed="rId4"/>
                <a:stretch>
                  <a:fillRect l="-1766" b="-3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/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3922" r="-13725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C8FAF-2DE3-4EEF-B1A5-291A669BDD2C}"/>
              </a:ext>
            </a:extLst>
          </p:cNvPr>
          <p:cNvSpPr txBox="1"/>
          <p:nvPr/>
        </p:nvSpPr>
        <p:spPr>
          <a:xfrm>
            <a:off x="6092244" y="2868032"/>
            <a:ext cx="104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/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4E880218-CD52-404D-B417-8494C55AA52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5502609" y="2640245"/>
            <a:ext cx="1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D841DB4-25E7-4CA0-84DA-EC3DCD88415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144342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664C091-823D-4A9E-BFD1-41A150148DE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165717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/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C5015D9-EFD8-43F1-BB52-56A330C53E56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064689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/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blipFill>
                <a:blip r:embed="rId8"/>
                <a:stretch>
                  <a:fillRect l="-25926" r="-25926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C228FC3A-6CF5-4671-937A-32E16B49BC00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9043810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/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ítulo 1">
            <a:extLst>
              <a:ext uri="{FF2B5EF4-FFF2-40B4-BE49-F238E27FC236}">
                <a16:creationId xmlns:a16="http://schemas.microsoft.com/office/drawing/2014/main" id="{A208FA74-449F-4137-A0A2-51E707AEFC79}"/>
              </a:ext>
            </a:extLst>
          </p:cNvPr>
          <p:cNvSpPr txBox="1">
            <a:spLocks/>
          </p:cNvSpPr>
          <p:nvPr/>
        </p:nvSpPr>
        <p:spPr bwMode="black">
          <a:xfrm>
            <a:off x="5345514" y="3896928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/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blipFill>
                <a:blip r:embed="rId10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ítulo 1">
            <a:extLst>
              <a:ext uri="{FF2B5EF4-FFF2-40B4-BE49-F238E27FC236}">
                <a16:creationId xmlns:a16="http://schemas.microsoft.com/office/drawing/2014/main" id="{45DC114E-535A-40CF-AFF8-255E028DA524}"/>
              </a:ext>
            </a:extLst>
          </p:cNvPr>
          <p:cNvSpPr txBox="1">
            <a:spLocks/>
          </p:cNvSpPr>
          <p:nvPr/>
        </p:nvSpPr>
        <p:spPr bwMode="black">
          <a:xfrm>
            <a:off x="7691720" y="391201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/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blipFill>
                <a:blip r:embed="rId11"/>
                <a:stretch>
                  <a:fillRect l="-1733" t="-1923"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51">
            <a:extLst>
              <a:ext uri="{FF2B5EF4-FFF2-40B4-BE49-F238E27FC236}">
                <a16:creationId xmlns:a16="http://schemas.microsoft.com/office/drawing/2014/main" id="{D27C183B-0B32-4B9C-BB8A-69291AEBEA97}"/>
              </a:ext>
            </a:extLst>
          </p:cNvPr>
          <p:cNvSpPr/>
          <p:nvPr/>
        </p:nvSpPr>
        <p:spPr>
          <a:xfrm rot="16200000" flipH="1">
            <a:off x="4996391" y="391872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94457A4-419D-4AC8-A21C-ADA18866ACC4}"/>
              </a:ext>
            </a:extLst>
          </p:cNvPr>
          <p:cNvSpPr/>
          <p:nvPr/>
        </p:nvSpPr>
        <p:spPr>
          <a:xfrm>
            <a:off x="8165447" y="3911796"/>
            <a:ext cx="2157550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/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blipFill>
                <a:blip r:embed="rId12"/>
                <a:stretch>
                  <a:fillRect l="-4016" t="-1961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ipse 20">
            <a:extLst>
              <a:ext uri="{FF2B5EF4-FFF2-40B4-BE49-F238E27FC236}">
                <a16:creationId xmlns:a16="http://schemas.microsoft.com/office/drawing/2014/main" id="{AAB91F06-FAAA-42D3-939B-75E6AC2C4EF8}"/>
              </a:ext>
            </a:extLst>
          </p:cNvPr>
          <p:cNvSpPr/>
          <p:nvPr/>
        </p:nvSpPr>
        <p:spPr>
          <a:xfrm>
            <a:off x="1595120" y="3177166"/>
            <a:ext cx="1656184" cy="16247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5922F764-B051-4754-B700-5C619125FCD6}"/>
              </a:ext>
            </a:extLst>
          </p:cNvPr>
          <p:cNvSpPr txBox="1">
            <a:spLocks/>
          </p:cNvSpPr>
          <p:nvPr/>
        </p:nvSpPr>
        <p:spPr bwMode="black">
          <a:xfrm>
            <a:off x="4016222" y="4668392"/>
            <a:ext cx="1774978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5C03B12B-EFA3-4666-B901-70716605BB14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3129280" y="4382185"/>
            <a:ext cx="886942" cy="499671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7" grpId="0"/>
      <p:bldP spid="59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1" grpId="0"/>
      <p:bldP spid="2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pt-BR" dirty="0">
                    <a:solidFill>
                      <a:schemeClr val="bg2"/>
                    </a:solidFill>
                  </a:rPr>
                  <a:t> Polinômio de grau n</a:t>
                </a: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88D19F4-B9ED-445A-AB46-B8CCA432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32" y="2827338"/>
            <a:ext cx="3908687" cy="3329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blipFill>
                <a:blip r:embed="rId5"/>
                <a:stretch>
                  <a:fillRect l="-108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0D401F2-E6B7-4F28-BC63-F3BEBACAAE4E}"/>
              </a:ext>
            </a:extLst>
          </p:cNvPr>
          <p:cNvSpPr/>
          <p:nvPr/>
        </p:nvSpPr>
        <p:spPr>
          <a:xfrm>
            <a:off x="5201920" y="3775329"/>
            <a:ext cx="1148080" cy="1893951"/>
          </a:xfrm>
          <a:custGeom>
            <a:avLst/>
            <a:gdLst>
              <a:gd name="connsiteX0" fmla="*/ 40640 w 1148080"/>
              <a:gd name="connsiteY0" fmla="*/ 1396111 h 1893951"/>
              <a:gd name="connsiteX1" fmla="*/ 30480 w 1148080"/>
              <a:gd name="connsiteY1" fmla="*/ 1172591 h 1893951"/>
              <a:gd name="connsiteX2" fmla="*/ 10160 w 1148080"/>
              <a:gd name="connsiteY2" fmla="*/ 1060831 h 1893951"/>
              <a:gd name="connsiteX3" fmla="*/ 0 w 1148080"/>
              <a:gd name="connsiteY3" fmla="*/ 989711 h 1893951"/>
              <a:gd name="connsiteX4" fmla="*/ 30480 w 1148080"/>
              <a:gd name="connsiteY4" fmla="*/ 573151 h 1893951"/>
              <a:gd name="connsiteX5" fmla="*/ 71120 w 1148080"/>
              <a:gd name="connsiteY5" fmla="*/ 502031 h 1893951"/>
              <a:gd name="connsiteX6" fmla="*/ 91440 w 1148080"/>
              <a:gd name="connsiteY6" fmla="*/ 471551 h 1893951"/>
              <a:gd name="connsiteX7" fmla="*/ 152400 w 1148080"/>
              <a:gd name="connsiteY7" fmla="*/ 349631 h 1893951"/>
              <a:gd name="connsiteX8" fmla="*/ 172720 w 1148080"/>
              <a:gd name="connsiteY8" fmla="*/ 288671 h 1893951"/>
              <a:gd name="connsiteX9" fmla="*/ 223520 w 1148080"/>
              <a:gd name="connsiteY9" fmla="*/ 227711 h 1893951"/>
              <a:gd name="connsiteX10" fmla="*/ 233680 w 1148080"/>
              <a:gd name="connsiteY10" fmla="*/ 197231 h 1893951"/>
              <a:gd name="connsiteX11" fmla="*/ 314960 w 1148080"/>
              <a:gd name="connsiteY11" fmla="*/ 146431 h 1893951"/>
              <a:gd name="connsiteX12" fmla="*/ 375920 w 1148080"/>
              <a:gd name="connsiteY12" fmla="*/ 95631 h 1893951"/>
              <a:gd name="connsiteX13" fmla="*/ 406400 w 1148080"/>
              <a:gd name="connsiteY13" fmla="*/ 85471 h 1893951"/>
              <a:gd name="connsiteX14" fmla="*/ 436880 w 1148080"/>
              <a:gd name="connsiteY14" fmla="*/ 65151 h 1893951"/>
              <a:gd name="connsiteX15" fmla="*/ 477520 w 1148080"/>
              <a:gd name="connsiteY15" fmla="*/ 34671 h 1893951"/>
              <a:gd name="connsiteX16" fmla="*/ 528320 w 1148080"/>
              <a:gd name="connsiteY16" fmla="*/ 24511 h 1893951"/>
              <a:gd name="connsiteX17" fmla="*/ 558800 w 1148080"/>
              <a:gd name="connsiteY17" fmla="*/ 4191 h 1893951"/>
              <a:gd name="connsiteX18" fmla="*/ 782320 w 1148080"/>
              <a:gd name="connsiteY18" fmla="*/ 14351 h 1893951"/>
              <a:gd name="connsiteX19" fmla="*/ 792480 w 1148080"/>
              <a:gd name="connsiteY19" fmla="*/ 75311 h 1893951"/>
              <a:gd name="connsiteX20" fmla="*/ 843280 w 1148080"/>
              <a:gd name="connsiteY20" fmla="*/ 197231 h 1893951"/>
              <a:gd name="connsiteX21" fmla="*/ 873760 w 1148080"/>
              <a:gd name="connsiteY21" fmla="*/ 207391 h 1893951"/>
              <a:gd name="connsiteX22" fmla="*/ 894080 w 1148080"/>
              <a:gd name="connsiteY22" fmla="*/ 237871 h 1893951"/>
              <a:gd name="connsiteX23" fmla="*/ 904240 w 1148080"/>
              <a:gd name="connsiteY23" fmla="*/ 278511 h 1893951"/>
              <a:gd name="connsiteX24" fmla="*/ 934720 w 1148080"/>
              <a:gd name="connsiteY24" fmla="*/ 298831 h 1893951"/>
              <a:gd name="connsiteX25" fmla="*/ 965200 w 1148080"/>
              <a:gd name="connsiteY25" fmla="*/ 390271 h 1893951"/>
              <a:gd name="connsiteX26" fmla="*/ 975360 w 1148080"/>
              <a:gd name="connsiteY26" fmla="*/ 420751 h 1893951"/>
              <a:gd name="connsiteX27" fmla="*/ 995680 w 1148080"/>
              <a:gd name="connsiteY27" fmla="*/ 451231 h 1893951"/>
              <a:gd name="connsiteX28" fmla="*/ 1036320 w 1148080"/>
              <a:gd name="connsiteY28" fmla="*/ 593471 h 1893951"/>
              <a:gd name="connsiteX29" fmla="*/ 1046480 w 1148080"/>
              <a:gd name="connsiteY29" fmla="*/ 623951 h 1893951"/>
              <a:gd name="connsiteX30" fmla="*/ 1056640 w 1148080"/>
              <a:gd name="connsiteY30" fmla="*/ 654431 h 1893951"/>
              <a:gd name="connsiteX31" fmla="*/ 1076960 w 1148080"/>
              <a:gd name="connsiteY31" fmla="*/ 684911 h 1893951"/>
              <a:gd name="connsiteX32" fmla="*/ 1107440 w 1148080"/>
              <a:gd name="connsiteY32" fmla="*/ 786511 h 1893951"/>
              <a:gd name="connsiteX33" fmla="*/ 1117600 w 1148080"/>
              <a:gd name="connsiteY33" fmla="*/ 816991 h 1893951"/>
              <a:gd name="connsiteX34" fmla="*/ 1127760 w 1148080"/>
              <a:gd name="connsiteY34" fmla="*/ 898271 h 1893951"/>
              <a:gd name="connsiteX35" fmla="*/ 1137920 w 1148080"/>
              <a:gd name="connsiteY35" fmla="*/ 928751 h 1893951"/>
              <a:gd name="connsiteX36" fmla="*/ 1148080 w 1148080"/>
              <a:gd name="connsiteY36" fmla="*/ 1142111 h 1893951"/>
              <a:gd name="connsiteX37" fmla="*/ 1137920 w 1148080"/>
              <a:gd name="connsiteY37" fmla="*/ 1558671 h 1893951"/>
              <a:gd name="connsiteX38" fmla="*/ 1087120 w 1148080"/>
              <a:gd name="connsiteY38" fmla="*/ 1639951 h 1893951"/>
              <a:gd name="connsiteX39" fmla="*/ 1056640 w 1148080"/>
              <a:gd name="connsiteY39" fmla="*/ 1670431 h 1893951"/>
              <a:gd name="connsiteX40" fmla="*/ 995680 w 1148080"/>
              <a:gd name="connsiteY40" fmla="*/ 1711071 h 1893951"/>
              <a:gd name="connsiteX41" fmla="*/ 965200 w 1148080"/>
              <a:gd name="connsiteY41" fmla="*/ 1741551 h 1893951"/>
              <a:gd name="connsiteX42" fmla="*/ 944880 w 1148080"/>
              <a:gd name="connsiteY42" fmla="*/ 1772031 h 1893951"/>
              <a:gd name="connsiteX43" fmla="*/ 914400 w 1148080"/>
              <a:gd name="connsiteY43" fmla="*/ 1782191 h 1893951"/>
              <a:gd name="connsiteX44" fmla="*/ 883920 w 1148080"/>
              <a:gd name="connsiteY44" fmla="*/ 1802511 h 1893951"/>
              <a:gd name="connsiteX45" fmla="*/ 833120 w 1148080"/>
              <a:gd name="connsiteY45" fmla="*/ 1843151 h 1893951"/>
              <a:gd name="connsiteX46" fmla="*/ 802640 w 1148080"/>
              <a:gd name="connsiteY46" fmla="*/ 1863471 h 1893951"/>
              <a:gd name="connsiteX47" fmla="*/ 579120 w 1148080"/>
              <a:gd name="connsiteY47" fmla="*/ 1893951 h 1893951"/>
              <a:gd name="connsiteX48" fmla="*/ 314960 w 1148080"/>
              <a:gd name="connsiteY48" fmla="*/ 1883791 h 1893951"/>
              <a:gd name="connsiteX49" fmla="*/ 243840 w 1148080"/>
              <a:gd name="connsiteY49" fmla="*/ 1863471 h 1893951"/>
              <a:gd name="connsiteX50" fmla="*/ 223520 w 1148080"/>
              <a:gd name="connsiteY50" fmla="*/ 1832991 h 1893951"/>
              <a:gd name="connsiteX51" fmla="*/ 162560 w 1148080"/>
              <a:gd name="connsiteY51" fmla="*/ 1782191 h 1893951"/>
              <a:gd name="connsiteX52" fmla="*/ 132080 w 1148080"/>
              <a:gd name="connsiteY52" fmla="*/ 1721231 h 1893951"/>
              <a:gd name="connsiteX53" fmla="*/ 101600 w 1148080"/>
              <a:gd name="connsiteY53" fmla="*/ 1578991 h 1893951"/>
              <a:gd name="connsiteX54" fmla="*/ 71120 w 1148080"/>
              <a:gd name="connsiteY54" fmla="*/ 1558671 h 1893951"/>
              <a:gd name="connsiteX55" fmla="*/ 60960 w 1148080"/>
              <a:gd name="connsiteY55" fmla="*/ 1324991 h 18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8080" h="1893951">
                <a:moveTo>
                  <a:pt x="40640" y="1396111"/>
                </a:moveTo>
                <a:cubicBezTo>
                  <a:pt x="37253" y="1321604"/>
                  <a:pt x="35794" y="1246985"/>
                  <a:pt x="30480" y="1172591"/>
                </a:cubicBezTo>
                <a:cubicBezTo>
                  <a:pt x="28363" y="1142947"/>
                  <a:pt x="15238" y="1091301"/>
                  <a:pt x="10160" y="1060831"/>
                </a:cubicBezTo>
                <a:cubicBezTo>
                  <a:pt x="6223" y="1037209"/>
                  <a:pt x="3387" y="1013418"/>
                  <a:pt x="0" y="989711"/>
                </a:cubicBezTo>
                <a:cubicBezTo>
                  <a:pt x="1374" y="962224"/>
                  <a:pt x="16744" y="593756"/>
                  <a:pt x="30480" y="573151"/>
                </a:cubicBezTo>
                <a:cubicBezTo>
                  <a:pt x="79986" y="498891"/>
                  <a:pt x="19558" y="592264"/>
                  <a:pt x="71120" y="502031"/>
                </a:cubicBezTo>
                <a:cubicBezTo>
                  <a:pt x="77178" y="491429"/>
                  <a:pt x="84667" y="481711"/>
                  <a:pt x="91440" y="471551"/>
                </a:cubicBezTo>
                <a:cubicBezTo>
                  <a:pt x="141558" y="271080"/>
                  <a:pt x="74759" y="479033"/>
                  <a:pt x="152400" y="349631"/>
                </a:cubicBezTo>
                <a:cubicBezTo>
                  <a:pt x="163420" y="331264"/>
                  <a:pt x="160839" y="306493"/>
                  <a:pt x="172720" y="288671"/>
                </a:cubicBezTo>
                <a:cubicBezTo>
                  <a:pt x="201010" y="246236"/>
                  <a:pt x="184406" y="266825"/>
                  <a:pt x="223520" y="227711"/>
                </a:cubicBezTo>
                <a:cubicBezTo>
                  <a:pt x="226907" y="217551"/>
                  <a:pt x="226824" y="205458"/>
                  <a:pt x="233680" y="197231"/>
                </a:cubicBezTo>
                <a:cubicBezTo>
                  <a:pt x="255755" y="170741"/>
                  <a:pt x="286617" y="162627"/>
                  <a:pt x="314960" y="146431"/>
                </a:cubicBezTo>
                <a:cubicBezTo>
                  <a:pt x="431303" y="79949"/>
                  <a:pt x="249839" y="179685"/>
                  <a:pt x="375920" y="95631"/>
                </a:cubicBezTo>
                <a:cubicBezTo>
                  <a:pt x="384831" y="89690"/>
                  <a:pt x="396821" y="90260"/>
                  <a:pt x="406400" y="85471"/>
                </a:cubicBezTo>
                <a:cubicBezTo>
                  <a:pt x="417322" y="80010"/>
                  <a:pt x="426944" y="72248"/>
                  <a:pt x="436880" y="65151"/>
                </a:cubicBezTo>
                <a:cubicBezTo>
                  <a:pt x="450659" y="55309"/>
                  <a:pt x="462046" y="41548"/>
                  <a:pt x="477520" y="34671"/>
                </a:cubicBezTo>
                <a:cubicBezTo>
                  <a:pt x="493300" y="27658"/>
                  <a:pt x="511387" y="27898"/>
                  <a:pt x="528320" y="24511"/>
                </a:cubicBezTo>
                <a:cubicBezTo>
                  <a:pt x="538480" y="17738"/>
                  <a:pt x="546599" y="4679"/>
                  <a:pt x="558800" y="4191"/>
                </a:cubicBezTo>
                <a:cubicBezTo>
                  <a:pt x="633324" y="1210"/>
                  <a:pt x="710968" y="-7365"/>
                  <a:pt x="782320" y="14351"/>
                </a:cubicBezTo>
                <a:cubicBezTo>
                  <a:pt x="802028" y="20349"/>
                  <a:pt x="788795" y="55043"/>
                  <a:pt x="792480" y="75311"/>
                </a:cubicBezTo>
                <a:cubicBezTo>
                  <a:pt x="800435" y="119063"/>
                  <a:pt x="806269" y="166389"/>
                  <a:pt x="843280" y="197231"/>
                </a:cubicBezTo>
                <a:cubicBezTo>
                  <a:pt x="851507" y="204087"/>
                  <a:pt x="863600" y="204004"/>
                  <a:pt x="873760" y="207391"/>
                </a:cubicBezTo>
                <a:cubicBezTo>
                  <a:pt x="880533" y="217551"/>
                  <a:pt x="889270" y="226648"/>
                  <a:pt x="894080" y="237871"/>
                </a:cubicBezTo>
                <a:cubicBezTo>
                  <a:pt x="899581" y="250706"/>
                  <a:pt x="896494" y="266893"/>
                  <a:pt x="904240" y="278511"/>
                </a:cubicBezTo>
                <a:cubicBezTo>
                  <a:pt x="911013" y="288671"/>
                  <a:pt x="924560" y="292058"/>
                  <a:pt x="934720" y="298831"/>
                </a:cubicBezTo>
                <a:lnTo>
                  <a:pt x="965200" y="390271"/>
                </a:lnTo>
                <a:cubicBezTo>
                  <a:pt x="968587" y="400431"/>
                  <a:pt x="969419" y="411840"/>
                  <a:pt x="975360" y="420751"/>
                </a:cubicBezTo>
                <a:lnTo>
                  <a:pt x="995680" y="451231"/>
                </a:lnTo>
                <a:cubicBezTo>
                  <a:pt x="1021195" y="553291"/>
                  <a:pt x="1007169" y="506017"/>
                  <a:pt x="1036320" y="593471"/>
                </a:cubicBezTo>
                <a:lnTo>
                  <a:pt x="1046480" y="623951"/>
                </a:lnTo>
                <a:cubicBezTo>
                  <a:pt x="1049867" y="634111"/>
                  <a:pt x="1050699" y="645520"/>
                  <a:pt x="1056640" y="654431"/>
                </a:cubicBezTo>
                <a:cubicBezTo>
                  <a:pt x="1063413" y="664591"/>
                  <a:pt x="1072001" y="673753"/>
                  <a:pt x="1076960" y="684911"/>
                </a:cubicBezTo>
                <a:cubicBezTo>
                  <a:pt x="1096276" y="728371"/>
                  <a:pt x="1095619" y="745136"/>
                  <a:pt x="1107440" y="786511"/>
                </a:cubicBezTo>
                <a:cubicBezTo>
                  <a:pt x="1110382" y="796809"/>
                  <a:pt x="1114213" y="806831"/>
                  <a:pt x="1117600" y="816991"/>
                </a:cubicBezTo>
                <a:cubicBezTo>
                  <a:pt x="1120987" y="844084"/>
                  <a:pt x="1122876" y="871407"/>
                  <a:pt x="1127760" y="898271"/>
                </a:cubicBezTo>
                <a:cubicBezTo>
                  <a:pt x="1129676" y="908808"/>
                  <a:pt x="1137031" y="918078"/>
                  <a:pt x="1137920" y="928751"/>
                </a:cubicBezTo>
                <a:cubicBezTo>
                  <a:pt x="1143833" y="999706"/>
                  <a:pt x="1144693" y="1070991"/>
                  <a:pt x="1148080" y="1142111"/>
                </a:cubicBezTo>
                <a:cubicBezTo>
                  <a:pt x="1144693" y="1280964"/>
                  <a:pt x="1146768" y="1420058"/>
                  <a:pt x="1137920" y="1558671"/>
                </a:cubicBezTo>
                <a:cubicBezTo>
                  <a:pt x="1133436" y="1628922"/>
                  <a:pt x="1124193" y="1609057"/>
                  <a:pt x="1087120" y="1639951"/>
                </a:cubicBezTo>
                <a:cubicBezTo>
                  <a:pt x="1076082" y="1649149"/>
                  <a:pt x="1067982" y="1661610"/>
                  <a:pt x="1056640" y="1670431"/>
                </a:cubicBezTo>
                <a:cubicBezTo>
                  <a:pt x="1037363" y="1685424"/>
                  <a:pt x="1012949" y="1693802"/>
                  <a:pt x="995680" y="1711071"/>
                </a:cubicBezTo>
                <a:cubicBezTo>
                  <a:pt x="985520" y="1721231"/>
                  <a:pt x="974398" y="1730513"/>
                  <a:pt x="965200" y="1741551"/>
                </a:cubicBezTo>
                <a:cubicBezTo>
                  <a:pt x="957383" y="1750932"/>
                  <a:pt x="954415" y="1764403"/>
                  <a:pt x="944880" y="1772031"/>
                </a:cubicBezTo>
                <a:cubicBezTo>
                  <a:pt x="936517" y="1778721"/>
                  <a:pt x="923979" y="1777402"/>
                  <a:pt x="914400" y="1782191"/>
                </a:cubicBezTo>
                <a:cubicBezTo>
                  <a:pt x="903478" y="1787652"/>
                  <a:pt x="894080" y="1795738"/>
                  <a:pt x="883920" y="1802511"/>
                </a:cubicBezTo>
                <a:cubicBezTo>
                  <a:pt x="849666" y="1853892"/>
                  <a:pt x="882195" y="1818614"/>
                  <a:pt x="833120" y="1843151"/>
                </a:cubicBezTo>
                <a:cubicBezTo>
                  <a:pt x="822198" y="1848612"/>
                  <a:pt x="813798" y="1858512"/>
                  <a:pt x="802640" y="1863471"/>
                </a:cubicBezTo>
                <a:cubicBezTo>
                  <a:pt x="722891" y="1898915"/>
                  <a:pt x="680127" y="1887638"/>
                  <a:pt x="579120" y="1893951"/>
                </a:cubicBezTo>
                <a:cubicBezTo>
                  <a:pt x="491067" y="1890564"/>
                  <a:pt x="402883" y="1889653"/>
                  <a:pt x="314960" y="1883791"/>
                </a:cubicBezTo>
                <a:cubicBezTo>
                  <a:pt x="299013" y="1882728"/>
                  <a:pt x="260660" y="1869078"/>
                  <a:pt x="243840" y="1863471"/>
                </a:cubicBezTo>
                <a:cubicBezTo>
                  <a:pt x="237067" y="1853311"/>
                  <a:pt x="231337" y="1842372"/>
                  <a:pt x="223520" y="1832991"/>
                </a:cubicBezTo>
                <a:cubicBezTo>
                  <a:pt x="199074" y="1803655"/>
                  <a:pt x="192530" y="1802171"/>
                  <a:pt x="162560" y="1782191"/>
                </a:cubicBezTo>
                <a:cubicBezTo>
                  <a:pt x="146291" y="1757788"/>
                  <a:pt x="137338" y="1750150"/>
                  <a:pt x="132080" y="1721231"/>
                </a:cubicBezTo>
                <a:cubicBezTo>
                  <a:pt x="130452" y="1712279"/>
                  <a:pt x="121777" y="1592442"/>
                  <a:pt x="101600" y="1578991"/>
                </a:cubicBezTo>
                <a:lnTo>
                  <a:pt x="71120" y="1558671"/>
                </a:lnTo>
                <a:cubicBezTo>
                  <a:pt x="39541" y="1463934"/>
                  <a:pt x="60960" y="1538901"/>
                  <a:pt x="60960" y="132499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E110503-655C-4127-A282-3ADD0801C29F}"/>
              </a:ext>
            </a:extLst>
          </p:cNvPr>
          <p:cNvSpPr/>
          <p:nvPr/>
        </p:nvSpPr>
        <p:spPr>
          <a:xfrm>
            <a:off x="4815840" y="3322320"/>
            <a:ext cx="2590800" cy="2448560"/>
          </a:xfrm>
          <a:custGeom>
            <a:avLst/>
            <a:gdLst>
              <a:gd name="connsiteX0" fmla="*/ 71120 w 2590800"/>
              <a:gd name="connsiteY0" fmla="*/ 1869440 h 2448560"/>
              <a:gd name="connsiteX1" fmla="*/ 40640 w 2590800"/>
              <a:gd name="connsiteY1" fmla="*/ 1788160 h 2448560"/>
              <a:gd name="connsiteX2" fmla="*/ 30480 w 2590800"/>
              <a:gd name="connsiteY2" fmla="*/ 1757680 h 2448560"/>
              <a:gd name="connsiteX3" fmla="*/ 0 w 2590800"/>
              <a:gd name="connsiteY3" fmla="*/ 1534160 h 2448560"/>
              <a:gd name="connsiteX4" fmla="*/ 30480 w 2590800"/>
              <a:gd name="connsiteY4" fmla="*/ 1198880 h 2448560"/>
              <a:gd name="connsiteX5" fmla="*/ 50800 w 2590800"/>
              <a:gd name="connsiteY5" fmla="*/ 1107440 h 2448560"/>
              <a:gd name="connsiteX6" fmla="*/ 142240 w 2590800"/>
              <a:gd name="connsiteY6" fmla="*/ 985520 h 2448560"/>
              <a:gd name="connsiteX7" fmla="*/ 172720 w 2590800"/>
              <a:gd name="connsiteY7" fmla="*/ 944880 h 2448560"/>
              <a:gd name="connsiteX8" fmla="*/ 314960 w 2590800"/>
              <a:gd name="connsiteY8" fmla="*/ 883920 h 2448560"/>
              <a:gd name="connsiteX9" fmla="*/ 396240 w 2590800"/>
              <a:gd name="connsiteY9" fmla="*/ 853440 h 2448560"/>
              <a:gd name="connsiteX10" fmla="*/ 467360 w 2590800"/>
              <a:gd name="connsiteY10" fmla="*/ 822960 h 2448560"/>
              <a:gd name="connsiteX11" fmla="*/ 924560 w 2590800"/>
              <a:gd name="connsiteY11" fmla="*/ 812800 h 2448560"/>
              <a:gd name="connsiteX12" fmla="*/ 975360 w 2590800"/>
              <a:gd name="connsiteY12" fmla="*/ 772160 h 2448560"/>
              <a:gd name="connsiteX13" fmla="*/ 1026160 w 2590800"/>
              <a:gd name="connsiteY13" fmla="*/ 701040 h 2448560"/>
              <a:gd name="connsiteX14" fmla="*/ 1036320 w 2590800"/>
              <a:gd name="connsiteY14" fmla="*/ 670560 h 2448560"/>
              <a:gd name="connsiteX15" fmla="*/ 1066800 w 2590800"/>
              <a:gd name="connsiteY15" fmla="*/ 640080 h 2448560"/>
              <a:gd name="connsiteX16" fmla="*/ 1127760 w 2590800"/>
              <a:gd name="connsiteY16" fmla="*/ 558800 h 2448560"/>
              <a:gd name="connsiteX17" fmla="*/ 1158240 w 2590800"/>
              <a:gd name="connsiteY17" fmla="*/ 497840 h 2448560"/>
              <a:gd name="connsiteX18" fmla="*/ 1209040 w 2590800"/>
              <a:gd name="connsiteY18" fmla="*/ 457200 h 2448560"/>
              <a:gd name="connsiteX19" fmla="*/ 1280160 w 2590800"/>
              <a:gd name="connsiteY19" fmla="*/ 396240 h 2448560"/>
              <a:gd name="connsiteX20" fmla="*/ 1300480 w 2590800"/>
              <a:gd name="connsiteY20" fmla="*/ 355600 h 2448560"/>
              <a:gd name="connsiteX21" fmla="*/ 1330960 w 2590800"/>
              <a:gd name="connsiteY21" fmla="*/ 335280 h 2448560"/>
              <a:gd name="connsiteX22" fmla="*/ 1371600 w 2590800"/>
              <a:gd name="connsiteY22" fmla="*/ 294640 h 2448560"/>
              <a:gd name="connsiteX23" fmla="*/ 1442720 w 2590800"/>
              <a:gd name="connsiteY23" fmla="*/ 233680 h 2448560"/>
              <a:gd name="connsiteX24" fmla="*/ 1483360 w 2590800"/>
              <a:gd name="connsiteY24" fmla="*/ 182880 h 2448560"/>
              <a:gd name="connsiteX25" fmla="*/ 1513840 w 2590800"/>
              <a:gd name="connsiteY25" fmla="*/ 172720 h 2448560"/>
              <a:gd name="connsiteX26" fmla="*/ 1615440 w 2590800"/>
              <a:gd name="connsiteY26" fmla="*/ 101600 h 2448560"/>
              <a:gd name="connsiteX27" fmla="*/ 1686560 w 2590800"/>
              <a:gd name="connsiteY27" fmla="*/ 71120 h 2448560"/>
              <a:gd name="connsiteX28" fmla="*/ 1727200 w 2590800"/>
              <a:gd name="connsiteY28" fmla="*/ 50800 h 2448560"/>
              <a:gd name="connsiteX29" fmla="*/ 1757680 w 2590800"/>
              <a:gd name="connsiteY29" fmla="*/ 40640 h 2448560"/>
              <a:gd name="connsiteX30" fmla="*/ 1838960 w 2590800"/>
              <a:gd name="connsiteY30" fmla="*/ 0 h 2448560"/>
              <a:gd name="connsiteX31" fmla="*/ 2275840 w 2590800"/>
              <a:gd name="connsiteY31" fmla="*/ 20320 h 2448560"/>
              <a:gd name="connsiteX32" fmla="*/ 2306320 w 2590800"/>
              <a:gd name="connsiteY32" fmla="*/ 50800 h 2448560"/>
              <a:gd name="connsiteX33" fmla="*/ 2336800 w 2590800"/>
              <a:gd name="connsiteY33" fmla="*/ 71120 h 2448560"/>
              <a:gd name="connsiteX34" fmla="*/ 2346960 w 2590800"/>
              <a:gd name="connsiteY34" fmla="*/ 101600 h 2448560"/>
              <a:gd name="connsiteX35" fmla="*/ 2377440 w 2590800"/>
              <a:gd name="connsiteY35" fmla="*/ 121920 h 2448560"/>
              <a:gd name="connsiteX36" fmla="*/ 2407920 w 2590800"/>
              <a:gd name="connsiteY36" fmla="*/ 152400 h 2448560"/>
              <a:gd name="connsiteX37" fmla="*/ 2458720 w 2590800"/>
              <a:gd name="connsiteY37" fmla="*/ 213360 h 2448560"/>
              <a:gd name="connsiteX38" fmla="*/ 2489200 w 2590800"/>
              <a:gd name="connsiteY38" fmla="*/ 314960 h 2448560"/>
              <a:gd name="connsiteX39" fmla="*/ 2529840 w 2590800"/>
              <a:gd name="connsiteY39" fmla="*/ 345440 h 2448560"/>
              <a:gd name="connsiteX40" fmla="*/ 2550160 w 2590800"/>
              <a:gd name="connsiteY40" fmla="*/ 426720 h 2448560"/>
              <a:gd name="connsiteX41" fmla="*/ 2560320 w 2590800"/>
              <a:gd name="connsiteY41" fmla="*/ 467360 h 2448560"/>
              <a:gd name="connsiteX42" fmla="*/ 2580640 w 2590800"/>
              <a:gd name="connsiteY42" fmla="*/ 629920 h 2448560"/>
              <a:gd name="connsiteX43" fmla="*/ 2590800 w 2590800"/>
              <a:gd name="connsiteY43" fmla="*/ 660400 h 2448560"/>
              <a:gd name="connsiteX44" fmla="*/ 2570480 w 2590800"/>
              <a:gd name="connsiteY44" fmla="*/ 1056640 h 2448560"/>
              <a:gd name="connsiteX45" fmla="*/ 2550160 w 2590800"/>
              <a:gd name="connsiteY45" fmla="*/ 1117600 h 2448560"/>
              <a:gd name="connsiteX46" fmla="*/ 2540000 w 2590800"/>
              <a:gd name="connsiteY46" fmla="*/ 1158240 h 2448560"/>
              <a:gd name="connsiteX47" fmla="*/ 2509520 w 2590800"/>
              <a:gd name="connsiteY47" fmla="*/ 1178560 h 2448560"/>
              <a:gd name="connsiteX48" fmla="*/ 2448560 w 2590800"/>
              <a:gd name="connsiteY48" fmla="*/ 1239520 h 2448560"/>
              <a:gd name="connsiteX49" fmla="*/ 2418080 w 2590800"/>
              <a:gd name="connsiteY49" fmla="*/ 1270000 h 2448560"/>
              <a:gd name="connsiteX50" fmla="*/ 2357120 w 2590800"/>
              <a:gd name="connsiteY50" fmla="*/ 1341120 h 2448560"/>
              <a:gd name="connsiteX51" fmla="*/ 2326640 w 2590800"/>
              <a:gd name="connsiteY51" fmla="*/ 1361440 h 2448560"/>
              <a:gd name="connsiteX52" fmla="*/ 2296160 w 2590800"/>
              <a:gd name="connsiteY52" fmla="*/ 1391920 h 2448560"/>
              <a:gd name="connsiteX53" fmla="*/ 2245360 w 2590800"/>
              <a:gd name="connsiteY53" fmla="*/ 1432560 h 2448560"/>
              <a:gd name="connsiteX54" fmla="*/ 2225040 w 2590800"/>
              <a:gd name="connsiteY54" fmla="*/ 1463040 h 2448560"/>
              <a:gd name="connsiteX55" fmla="*/ 2153920 w 2590800"/>
              <a:gd name="connsiteY55" fmla="*/ 1493520 h 2448560"/>
              <a:gd name="connsiteX56" fmla="*/ 2042160 w 2590800"/>
              <a:gd name="connsiteY56" fmla="*/ 1564640 h 2448560"/>
              <a:gd name="connsiteX57" fmla="*/ 2011680 w 2590800"/>
              <a:gd name="connsiteY57" fmla="*/ 1574800 h 2448560"/>
              <a:gd name="connsiteX58" fmla="*/ 1889760 w 2590800"/>
              <a:gd name="connsiteY58" fmla="*/ 1584960 h 2448560"/>
              <a:gd name="connsiteX59" fmla="*/ 1838960 w 2590800"/>
              <a:gd name="connsiteY59" fmla="*/ 1595120 h 2448560"/>
              <a:gd name="connsiteX60" fmla="*/ 1330960 w 2590800"/>
              <a:gd name="connsiteY60" fmla="*/ 1635760 h 2448560"/>
              <a:gd name="connsiteX61" fmla="*/ 1310640 w 2590800"/>
              <a:gd name="connsiteY61" fmla="*/ 1737360 h 2448560"/>
              <a:gd name="connsiteX62" fmla="*/ 1300480 w 2590800"/>
              <a:gd name="connsiteY62" fmla="*/ 1778000 h 2448560"/>
              <a:gd name="connsiteX63" fmla="*/ 1280160 w 2590800"/>
              <a:gd name="connsiteY63" fmla="*/ 1818640 h 2448560"/>
              <a:gd name="connsiteX64" fmla="*/ 1249680 w 2590800"/>
              <a:gd name="connsiteY64" fmla="*/ 1879600 h 2448560"/>
              <a:gd name="connsiteX65" fmla="*/ 1219200 w 2590800"/>
              <a:gd name="connsiteY65" fmla="*/ 1899920 h 2448560"/>
              <a:gd name="connsiteX66" fmla="*/ 1209040 w 2590800"/>
              <a:gd name="connsiteY66" fmla="*/ 1930400 h 2448560"/>
              <a:gd name="connsiteX67" fmla="*/ 1188720 w 2590800"/>
              <a:gd name="connsiteY67" fmla="*/ 1960880 h 2448560"/>
              <a:gd name="connsiteX68" fmla="*/ 1178560 w 2590800"/>
              <a:gd name="connsiteY68" fmla="*/ 2032000 h 2448560"/>
              <a:gd name="connsiteX69" fmla="*/ 1148080 w 2590800"/>
              <a:gd name="connsiteY69" fmla="*/ 2062480 h 2448560"/>
              <a:gd name="connsiteX70" fmla="*/ 1127760 w 2590800"/>
              <a:gd name="connsiteY70" fmla="*/ 2092960 h 2448560"/>
              <a:gd name="connsiteX71" fmla="*/ 1097280 w 2590800"/>
              <a:gd name="connsiteY71" fmla="*/ 2143760 h 2448560"/>
              <a:gd name="connsiteX72" fmla="*/ 1066800 w 2590800"/>
              <a:gd name="connsiteY72" fmla="*/ 2164080 h 2448560"/>
              <a:gd name="connsiteX73" fmla="*/ 985520 w 2590800"/>
              <a:gd name="connsiteY73" fmla="*/ 2255520 h 2448560"/>
              <a:gd name="connsiteX74" fmla="*/ 985520 w 2590800"/>
              <a:gd name="connsiteY74" fmla="*/ 2255520 h 2448560"/>
              <a:gd name="connsiteX75" fmla="*/ 955040 w 2590800"/>
              <a:gd name="connsiteY75" fmla="*/ 2296160 h 2448560"/>
              <a:gd name="connsiteX76" fmla="*/ 914400 w 2590800"/>
              <a:gd name="connsiteY76" fmla="*/ 2326640 h 2448560"/>
              <a:gd name="connsiteX77" fmla="*/ 873760 w 2590800"/>
              <a:gd name="connsiteY77" fmla="*/ 2377440 h 2448560"/>
              <a:gd name="connsiteX78" fmla="*/ 843280 w 2590800"/>
              <a:gd name="connsiteY78" fmla="*/ 2387600 h 2448560"/>
              <a:gd name="connsiteX79" fmla="*/ 812800 w 2590800"/>
              <a:gd name="connsiteY79" fmla="*/ 2407920 h 2448560"/>
              <a:gd name="connsiteX80" fmla="*/ 731520 w 2590800"/>
              <a:gd name="connsiteY80" fmla="*/ 2438400 h 2448560"/>
              <a:gd name="connsiteX81" fmla="*/ 619760 w 2590800"/>
              <a:gd name="connsiteY81" fmla="*/ 2448560 h 2448560"/>
              <a:gd name="connsiteX82" fmla="*/ 335280 w 2590800"/>
              <a:gd name="connsiteY82" fmla="*/ 2438400 h 2448560"/>
              <a:gd name="connsiteX83" fmla="*/ 304800 w 2590800"/>
              <a:gd name="connsiteY83" fmla="*/ 2428240 h 2448560"/>
              <a:gd name="connsiteX84" fmla="*/ 294640 w 2590800"/>
              <a:gd name="connsiteY84" fmla="*/ 2397760 h 2448560"/>
              <a:gd name="connsiteX85" fmla="*/ 254000 w 2590800"/>
              <a:gd name="connsiteY85" fmla="*/ 2367280 h 2448560"/>
              <a:gd name="connsiteX86" fmla="*/ 223520 w 2590800"/>
              <a:gd name="connsiteY86" fmla="*/ 2336800 h 2448560"/>
              <a:gd name="connsiteX87" fmla="*/ 182880 w 2590800"/>
              <a:gd name="connsiteY87" fmla="*/ 2275840 h 2448560"/>
              <a:gd name="connsiteX88" fmla="*/ 142240 w 2590800"/>
              <a:gd name="connsiteY88" fmla="*/ 2204720 h 2448560"/>
              <a:gd name="connsiteX89" fmla="*/ 132080 w 2590800"/>
              <a:gd name="connsiteY89" fmla="*/ 2164080 h 2448560"/>
              <a:gd name="connsiteX90" fmla="*/ 91440 w 2590800"/>
              <a:gd name="connsiteY90" fmla="*/ 2103120 h 2448560"/>
              <a:gd name="connsiteX91" fmla="*/ 81280 w 2590800"/>
              <a:gd name="connsiteY91" fmla="*/ 2052320 h 2448560"/>
              <a:gd name="connsiteX92" fmla="*/ 71120 w 2590800"/>
              <a:gd name="connsiteY92" fmla="*/ 2021840 h 2448560"/>
              <a:gd name="connsiteX93" fmla="*/ 71120 w 2590800"/>
              <a:gd name="connsiteY93" fmla="*/ 1717040 h 244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590800" h="2448560">
                <a:moveTo>
                  <a:pt x="71120" y="1869440"/>
                </a:moveTo>
                <a:cubicBezTo>
                  <a:pt x="60960" y="1842347"/>
                  <a:pt x="50529" y="1815354"/>
                  <a:pt x="40640" y="1788160"/>
                </a:cubicBezTo>
                <a:cubicBezTo>
                  <a:pt x="36980" y="1778095"/>
                  <a:pt x="31450" y="1768346"/>
                  <a:pt x="30480" y="1757680"/>
                </a:cubicBezTo>
                <a:cubicBezTo>
                  <a:pt x="10582" y="1538802"/>
                  <a:pt x="57786" y="1620839"/>
                  <a:pt x="0" y="1534160"/>
                </a:cubicBezTo>
                <a:cubicBezTo>
                  <a:pt x="33279" y="1051613"/>
                  <a:pt x="-5259" y="1359704"/>
                  <a:pt x="30480" y="1198880"/>
                </a:cubicBezTo>
                <a:cubicBezTo>
                  <a:pt x="31763" y="1193108"/>
                  <a:pt x="45844" y="1117351"/>
                  <a:pt x="50800" y="1107440"/>
                </a:cubicBezTo>
                <a:cubicBezTo>
                  <a:pt x="73327" y="1062387"/>
                  <a:pt x="111315" y="1024176"/>
                  <a:pt x="142240" y="985520"/>
                </a:cubicBezTo>
                <a:cubicBezTo>
                  <a:pt x="152818" y="972297"/>
                  <a:pt x="158125" y="953466"/>
                  <a:pt x="172720" y="944880"/>
                </a:cubicBezTo>
                <a:cubicBezTo>
                  <a:pt x="217182" y="918726"/>
                  <a:pt x="267216" y="903451"/>
                  <a:pt x="314960" y="883920"/>
                </a:cubicBezTo>
                <a:cubicBezTo>
                  <a:pt x="341741" y="872964"/>
                  <a:pt x="369644" y="864838"/>
                  <a:pt x="396240" y="853440"/>
                </a:cubicBezTo>
                <a:cubicBezTo>
                  <a:pt x="419947" y="843280"/>
                  <a:pt x="441644" y="824938"/>
                  <a:pt x="467360" y="822960"/>
                </a:cubicBezTo>
                <a:cubicBezTo>
                  <a:pt x="619349" y="811269"/>
                  <a:pt x="772160" y="816187"/>
                  <a:pt x="924560" y="812800"/>
                </a:cubicBezTo>
                <a:cubicBezTo>
                  <a:pt x="941493" y="799253"/>
                  <a:pt x="960026" y="787494"/>
                  <a:pt x="975360" y="772160"/>
                </a:cubicBezTo>
                <a:cubicBezTo>
                  <a:pt x="979962" y="767558"/>
                  <a:pt x="1020391" y="712578"/>
                  <a:pt x="1026160" y="701040"/>
                </a:cubicBezTo>
                <a:cubicBezTo>
                  <a:pt x="1030949" y="691461"/>
                  <a:pt x="1030379" y="679471"/>
                  <a:pt x="1036320" y="670560"/>
                </a:cubicBezTo>
                <a:cubicBezTo>
                  <a:pt x="1044290" y="658605"/>
                  <a:pt x="1057701" y="651201"/>
                  <a:pt x="1066800" y="640080"/>
                </a:cubicBezTo>
                <a:cubicBezTo>
                  <a:pt x="1088246" y="613869"/>
                  <a:pt x="1127760" y="558800"/>
                  <a:pt x="1127760" y="558800"/>
                </a:cubicBezTo>
                <a:cubicBezTo>
                  <a:pt x="1136023" y="534010"/>
                  <a:pt x="1138545" y="517535"/>
                  <a:pt x="1158240" y="497840"/>
                </a:cubicBezTo>
                <a:cubicBezTo>
                  <a:pt x="1173574" y="482506"/>
                  <a:pt x="1193706" y="472534"/>
                  <a:pt x="1209040" y="457200"/>
                </a:cubicBezTo>
                <a:cubicBezTo>
                  <a:pt x="1274119" y="392121"/>
                  <a:pt x="1220342" y="416179"/>
                  <a:pt x="1280160" y="396240"/>
                </a:cubicBezTo>
                <a:cubicBezTo>
                  <a:pt x="1286933" y="382693"/>
                  <a:pt x="1290784" y="367235"/>
                  <a:pt x="1300480" y="355600"/>
                </a:cubicBezTo>
                <a:cubicBezTo>
                  <a:pt x="1308297" y="346219"/>
                  <a:pt x="1321689" y="343227"/>
                  <a:pt x="1330960" y="335280"/>
                </a:cubicBezTo>
                <a:cubicBezTo>
                  <a:pt x="1345506" y="322812"/>
                  <a:pt x="1358872" y="308959"/>
                  <a:pt x="1371600" y="294640"/>
                </a:cubicBezTo>
                <a:cubicBezTo>
                  <a:pt x="1426403" y="232986"/>
                  <a:pt x="1387977" y="251928"/>
                  <a:pt x="1442720" y="233680"/>
                </a:cubicBezTo>
                <a:cubicBezTo>
                  <a:pt x="1456267" y="216747"/>
                  <a:pt x="1466895" y="196993"/>
                  <a:pt x="1483360" y="182880"/>
                </a:cubicBezTo>
                <a:cubicBezTo>
                  <a:pt x="1491491" y="175910"/>
                  <a:pt x="1504478" y="177921"/>
                  <a:pt x="1513840" y="172720"/>
                </a:cubicBezTo>
                <a:cubicBezTo>
                  <a:pt x="1625030" y="110948"/>
                  <a:pt x="1530203" y="154873"/>
                  <a:pt x="1615440" y="101600"/>
                </a:cubicBezTo>
                <a:cubicBezTo>
                  <a:pt x="1664453" y="70967"/>
                  <a:pt x="1642564" y="89975"/>
                  <a:pt x="1686560" y="71120"/>
                </a:cubicBezTo>
                <a:cubicBezTo>
                  <a:pt x="1700481" y="65154"/>
                  <a:pt x="1713279" y="56766"/>
                  <a:pt x="1727200" y="50800"/>
                </a:cubicBezTo>
                <a:cubicBezTo>
                  <a:pt x="1737044" y="46581"/>
                  <a:pt x="1748101" y="45429"/>
                  <a:pt x="1757680" y="40640"/>
                </a:cubicBezTo>
                <a:cubicBezTo>
                  <a:pt x="1853653" y="-7347"/>
                  <a:pt x="1770228" y="22911"/>
                  <a:pt x="1838960" y="0"/>
                </a:cubicBezTo>
                <a:cubicBezTo>
                  <a:pt x="1984587" y="6773"/>
                  <a:pt x="2130910" y="4567"/>
                  <a:pt x="2275840" y="20320"/>
                </a:cubicBezTo>
                <a:cubicBezTo>
                  <a:pt x="2290124" y="21873"/>
                  <a:pt x="2295282" y="41602"/>
                  <a:pt x="2306320" y="50800"/>
                </a:cubicBezTo>
                <a:cubicBezTo>
                  <a:pt x="2315701" y="58617"/>
                  <a:pt x="2326640" y="64347"/>
                  <a:pt x="2336800" y="71120"/>
                </a:cubicBezTo>
                <a:cubicBezTo>
                  <a:pt x="2340187" y="81280"/>
                  <a:pt x="2340270" y="93237"/>
                  <a:pt x="2346960" y="101600"/>
                </a:cubicBezTo>
                <a:cubicBezTo>
                  <a:pt x="2354588" y="111135"/>
                  <a:pt x="2368059" y="114103"/>
                  <a:pt x="2377440" y="121920"/>
                </a:cubicBezTo>
                <a:cubicBezTo>
                  <a:pt x="2388478" y="131118"/>
                  <a:pt x="2398722" y="141362"/>
                  <a:pt x="2407920" y="152400"/>
                </a:cubicBezTo>
                <a:cubicBezTo>
                  <a:pt x="2478645" y="237270"/>
                  <a:pt x="2369672" y="124312"/>
                  <a:pt x="2458720" y="213360"/>
                </a:cubicBezTo>
                <a:cubicBezTo>
                  <a:pt x="2465115" y="258125"/>
                  <a:pt x="2458397" y="284157"/>
                  <a:pt x="2489200" y="314960"/>
                </a:cubicBezTo>
                <a:cubicBezTo>
                  <a:pt x="2501174" y="326934"/>
                  <a:pt x="2516293" y="335280"/>
                  <a:pt x="2529840" y="345440"/>
                </a:cubicBezTo>
                <a:lnTo>
                  <a:pt x="2550160" y="426720"/>
                </a:lnTo>
                <a:lnTo>
                  <a:pt x="2560320" y="467360"/>
                </a:lnTo>
                <a:cubicBezTo>
                  <a:pt x="2566629" y="536761"/>
                  <a:pt x="2565643" y="569933"/>
                  <a:pt x="2580640" y="629920"/>
                </a:cubicBezTo>
                <a:cubicBezTo>
                  <a:pt x="2583237" y="640310"/>
                  <a:pt x="2587413" y="650240"/>
                  <a:pt x="2590800" y="660400"/>
                </a:cubicBezTo>
                <a:cubicBezTo>
                  <a:pt x="2584027" y="792480"/>
                  <a:pt x="2582190" y="924906"/>
                  <a:pt x="2570480" y="1056640"/>
                </a:cubicBezTo>
                <a:cubicBezTo>
                  <a:pt x="2568584" y="1077975"/>
                  <a:pt x="2555355" y="1096820"/>
                  <a:pt x="2550160" y="1117600"/>
                </a:cubicBezTo>
                <a:cubicBezTo>
                  <a:pt x="2546773" y="1131147"/>
                  <a:pt x="2547746" y="1146622"/>
                  <a:pt x="2540000" y="1158240"/>
                </a:cubicBezTo>
                <a:cubicBezTo>
                  <a:pt x="2533227" y="1168400"/>
                  <a:pt x="2518646" y="1170448"/>
                  <a:pt x="2509520" y="1178560"/>
                </a:cubicBezTo>
                <a:cubicBezTo>
                  <a:pt x="2488042" y="1197652"/>
                  <a:pt x="2468880" y="1219200"/>
                  <a:pt x="2448560" y="1239520"/>
                </a:cubicBezTo>
                <a:cubicBezTo>
                  <a:pt x="2438400" y="1249680"/>
                  <a:pt x="2426701" y="1258505"/>
                  <a:pt x="2418080" y="1270000"/>
                </a:cubicBezTo>
                <a:cubicBezTo>
                  <a:pt x="2395656" y="1299898"/>
                  <a:pt x="2385422" y="1317535"/>
                  <a:pt x="2357120" y="1341120"/>
                </a:cubicBezTo>
                <a:cubicBezTo>
                  <a:pt x="2347739" y="1348937"/>
                  <a:pt x="2336021" y="1353623"/>
                  <a:pt x="2326640" y="1361440"/>
                </a:cubicBezTo>
                <a:cubicBezTo>
                  <a:pt x="2315602" y="1370638"/>
                  <a:pt x="2306973" y="1382458"/>
                  <a:pt x="2296160" y="1391920"/>
                </a:cubicBezTo>
                <a:cubicBezTo>
                  <a:pt x="2279840" y="1406200"/>
                  <a:pt x="2260694" y="1417226"/>
                  <a:pt x="2245360" y="1432560"/>
                </a:cubicBezTo>
                <a:cubicBezTo>
                  <a:pt x="2236726" y="1441194"/>
                  <a:pt x="2234421" y="1455223"/>
                  <a:pt x="2225040" y="1463040"/>
                </a:cubicBezTo>
                <a:cubicBezTo>
                  <a:pt x="2208300" y="1476990"/>
                  <a:pt x="2175095" y="1486462"/>
                  <a:pt x="2153920" y="1493520"/>
                </a:cubicBezTo>
                <a:cubicBezTo>
                  <a:pt x="2106644" y="1528977"/>
                  <a:pt x="2103462" y="1533989"/>
                  <a:pt x="2042160" y="1564640"/>
                </a:cubicBezTo>
                <a:cubicBezTo>
                  <a:pt x="2032581" y="1569429"/>
                  <a:pt x="2022296" y="1573385"/>
                  <a:pt x="2011680" y="1574800"/>
                </a:cubicBezTo>
                <a:cubicBezTo>
                  <a:pt x="1971257" y="1580190"/>
                  <a:pt x="1930400" y="1581573"/>
                  <a:pt x="1889760" y="1584960"/>
                </a:cubicBezTo>
                <a:cubicBezTo>
                  <a:pt x="1872827" y="1588347"/>
                  <a:pt x="1856216" y="1594469"/>
                  <a:pt x="1838960" y="1595120"/>
                </a:cubicBezTo>
                <a:cubicBezTo>
                  <a:pt x="1333294" y="1614202"/>
                  <a:pt x="1441906" y="1469342"/>
                  <a:pt x="1330960" y="1635760"/>
                </a:cubicBezTo>
                <a:cubicBezTo>
                  <a:pt x="1313621" y="1757134"/>
                  <a:pt x="1330906" y="1666429"/>
                  <a:pt x="1310640" y="1737360"/>
                </a:cubicBezTo>
                <a:cubicBezTo>
                  <a:pt x="1306804" y="1750786"/>
                  <a:pt x="1305383" y="1764925"/>
                  <a:pt x="1300480" y="1778000"/>
                </a:cubicBezTo>
                <a:cubicBezTo>
                  <a:pt x="1295162" y="1792181"/>
                  <a:pt x="1286126" y="1804719"/>
                  <a:pt x="1280160" y="1818640"/>
                </a:cubicBezTo>
                <a:cubicBezTo>
                  <a:pt x="1267765" y="1847562"/>
                  <a:pt x="1274086" y="1855194"/>
                  <a:pt x="1249680" y="1879600"/>
                </a:cubicBezTo>
                <a:cubicBezTo>
                  <a:pt x="1241046" y="1888234"/>
                  <a:pt x="1229360" y="1893147"/>
                  <a:pt x="1219200" y="1899920"/>
                </a:cubicBezTo>
                <a:cubicBezTo>
                  <a:pt x="1215813" y="1910080"/>
                  <a:pt x="1213829" y="1920821"/>
                  <a:pt x="1209040" y="1930400"/>
                </a:cubicBezTo>
                <a:cubicBezTo>
                  <a:pt x="1203579" y="1941322"/>
                  <a:pt x="1192229" y="1949184"/>
                  <a:pt x="1188720" y="1960880"/>
                </a:cubicBezTo>
                <a:cubicBezTo>
                  <a:pt x="1181839" y="1983817"/>
                  <a:pt x="1187454" y="2009765"/>
                  <a:pt x="1178560" y="2032000"/>
                </a:cubicBezTo>
                <a:cubicBezTo>
                  <a:pt x="1173224" y="2045341"/>
                  <a:pt x="1157278" y="2051442"/>
                  <a:pt x="1148080" y="2062480"/>
                </a:cubicBezTo>
                <a:cubicBezTo>
                  <a:pt x="1140263" y="2071861"/>
                  <a:pt x="1134232" y="2082605"/>
                  <a:pt x="1127760" y="2092960"/>
                </a:cubicBezTo>
                <a:cubicBezTo>
                  <a:pt x="1117294" y="2109706"/>
                  <a:pt x="1110131" y="2128767"/>
                  <a:pt x="1097280" y="2143760"/>
                </a:cubicBezTo>
                <a:cubicBezTo>
                  <a:pt x="1089333" y="2153031"/>
                  <a:pt x="1076960" y="2157307"/>
                  <a:pt x="1066800" y="2164080"/>
                </a:cubicBezTo>
                <a:cubicBezTo>
                  <a:pt x="1030540" y="2218470"/>
                  <a:pt x="1055114" y="2185926"/>
                  <a:pt x="985520" y="2255520"/>
                </a:cubicBezTo>
                <a:lnTo>
                  <a:pt x="985520" y="2255520"/>
                </a:lnTo>
                <a:cubicBezTo>
                  <a:pt x="975360" y="2269067"/>
                  <a:pt x="967014" y="2284186"/>
                  <a:pt x="955040" y="2296160"/>
                </a:cubicBezTo>
                <a:cubicBezTo>
                  <a:pt x="943066" y="2308134"/>
                  <a:pt x="926374" y="2314666"/>
                  <a:pt x="914400" y="2326640"/>
                </a:cubicBezTo>
                <a:cubicBezTo>
                  <a:pt x="899066" y="2341974"/>
                  <a:pt x="890225" y="2363327"/>
                  <a:pt x="873760" y="2377440"/>
                </a:cubicBezTo>
                <a:cubicBezTo>
                  <a:pt x="865629" y="2384410"/>
                  <a:pt x="852859" y="2382811"/>
                  <a:pt x="843280" y="2387600"/>
                </a:cubicBezTo>
                <a:cubicBezTo>
                  <a:pt x="832358" y="2393061"/>
                  <a:pt x="823722" y="2402459"/>
                  <a:pt x="812800" y="2407920"/>
                </a:cubicBezTo>
                <a:cubicBezTo>
                  <a:pt x="812462" y="2408089"/>
                  <a:pt x="743831" y="2436641"/>
                  <a:pt x="731520" y="2438400"/>
                </a:cubicBezTo>
                <a:cubicBezTo>
                  <a:pt x="694489" y="2443690"/>
                  <a:pt x="657013" y="2445173"/>
                  <a:pt x="619760" y="2448560"/>
                </a:cubicBezTo>
                <a:cubicBezTo>
                  <a:pt x="524933" y="2445173"/>
                  <a:pt x="429970" y="2444509"/>
                  <a:pt x="335280" y="2438400"/>
                </a:cubicBezTo>
                <a:cubicBezTo>
                  <a:pt x="324593" y="2437710"/>
                  <a:pt x="312373" y="2435813"/>
                  <a:pt x="304800" y="2428240"/>
                </a:cubicBezTo>
                <a:cubicBezTo>
                  <a:pt x="297227" y="2420667"/>
                  <a:pt x="301496" y="2405987"/>
                  <a:pt x="294640" y="2397760"/>
                </a:cubicBezTo>
                <a:cubicBezTo>
                  <a:pt x="283800" y="2384751"/>
                  <a:pt x="266857" y="2378300"/>
                  <a:pt x="254000" y="2367280"/>
                </a:cubicBezTo>
                <a:cubicBezTo>
                  <a:pt x="243091" y="2357929"/>
                  <a:pt x="232341" y="2348142"/>
                  <a:pt x="223520" y="2336800"/>
                </a:cubicBezTo>
                <a:cubicBezTo>
                  <a:pt x="208527" y="2317523"/>
                  <a:pt x="196427" y="2296160"/>
                  <a:pt x="182880" y="2275840"/>
                </a:cubicBezTo>
                <a:cubicBezTo>
                  <a:pt x="166036" y="2250574"/>
                  <a:pt x="153289" y="2234184"/>
                  <a:pt x="142240" y="2204720"/>
                </a:cubicBezTo>
                <a:cubicBezTo>
                  <a:pt x="137337" y="2191645"/>
                  <a:pt x="138325" y="2176569"/>
                  <a:pt x="132080" y="2164080"/>
                </a:cubicBezTo>
                <a:cubicBezTo>
                  <a:pt x="121158" y="2142237"/>
                  <a:pt x="91440" y="2103120"/>
                  <a:pt x="91440" y="2103120"/>
                </a:cubicBezTo>
                <a:cubicBezTo>
                  <a:pt x="88053" y="2086187"/>
                  <a:pt x="85468" y="2069073"/>
                  <a:pt x="81280" y="2052320"/>
                </a:cubicBezTo>
                <a:cubicBezTo>
                  <a:pt x="78683" y="2041930"/>
                  <a:pt x="71444" y="2032545"/>
                  <a:pt x="71120" y="2021840"/>
                </a:cubicBezTo>
                <a:cubicBezTo>
                  <a:pt x="68043" y="1920287"/>
                  <a:pt x="71120" y="1818640"/>
                  <a:pt x="71120" y="17170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1D6CEA2-4C95-450E-B181-E9295902F9AC}"/>
              </a:ext>
            </a:extLst>
          </p:cNvPr>
          <p:cNvSpPr/>
          <p:nvPr/>
        </p:nvSpPr>
        <p:spPr>
          <a:xfrm>
            <a:off x="3941171" y="3357368"/>
            <a:ext cx="1860189" cy="2301752"/>
          </a:xfrm>
          <a:custGeom>
            <a:avLst/>
            <a:gdLst>
              <a:gd name="connsiteX0" fmla="*/ 41549 w 1860189"/>
              <a:gd name="connsiteY0" fmla="*/ 1204472 h 2301752"/>
              <a:gd name="connsiteX1" fmla="*/ 51709 w 1860189"/>
              <a:gd name="connsiteY1" fmla="*/ 950472 h 2301752"/>
              <a:gd name="connsiteX2" fmla="*/ 61869 w 1860189"/>
              <a:gd name="connsiteY2" fmla="*/ 818392 h 2301752"/>
              <a:gd name="connsiteX3" fmla="*/ 82189 w 1860189"/>
              <a:gd name="connsiteY3" fmla="*/ 787912 h 2301752"/>
              <a:gd name="connsiteX4" fmla="*/ 112669 w 1860189"/>
              <a:gd name="connsiteY4" fmla="*/ 747272 h 2301752"/>
              <a:gd name="connsiteX5" fmla="*/ 153309 w 1860189"/>
              <a:gd name="connsiteY5" fmla="*/ 686312 h 2301752"/>
              <a:gd name="connsiteX6" fmla="*/ 163469 w 1860189"/>
              <a:gd name="connsiteY6" fmla="*/ 655832 h 2301752"/>
              <a:gd name="connsiteX7" fmla="*/ 204109 w 1860189"/>
              <a:gd name="connsiteY7" fmla="*/ 594872 h 2301752"/>
              <a:gd name="connsiteX8" fmla="*/ 234589 w 1860189"/>
              <a:gd name="connsiteY8" fmla="*/ 533912 h 2301752"/>
              <a:gd name="connsiteX9" fmla="*/ 244749 w 1860189"/>
              <a:gd name="connsiteY9" fmla="*/ 503432 h 2301752"/>
              <a:gd name="connsiteX10" fmla="*/ 285389 w 1860189"/>
              <a:gd name="connsiteY10" fmla="*/ 432312 h 2301752"/>
              <a:gd name="connsiteX11" fmla="*/ 346349 w 1860189"/>
              <a:gd name="connsiteY11" fmla="*/ 381512 h 2301752"/>
              <a:gd name="connsiteX12" fmla="*/ 376829 w 1860189"/>
              <a:gd name="connsiteY12" fmla="*/ 351032 h 2301752"/>
              <a:gd name="connsiteX13" fmla="*/ 407309 w 1860189"/>
              <a:gd name="connsiteY13" fmla="*/ 330712 h 2301752"/>
              <a:gd name="connsiteX14" fmla="*/ 458109 w 1860189"/>
              <a:gd name="connsiteY14" fmla="*/ 269752 h 2301752"/>
              <a:gd name="connsiteX15" fmla="*/ 488589 w 1860189"/>
              <a:gd name="connsiteY15" fmla="*/ 229112 h 2301752"/>
              <a:gd name="connsiteX16" fmla="*/ 529229 w 1860189"/>
              <a:gd name="connsiteY16" fmla="*/ 208792 h 2301752"/>
              <a:gd name="connsiteX17" fmla="*/ 569869 w 1860189"/>
              <a:gd name="connsiteY17" fmla="*/ 178312 h 2301752"/>
              <a:gd name="connsiteX18" fmla="*/ 600349 w 1860189"/>
              <a:gd name="connsiteY18" fmla="*/ 168152 h 2301752"/>
              <a:gd name="connsiteX19" fmla="*/ 661309 w 1860189"/>
              <a:gd name="connsiteY19" fmla="*/ 127512 h 2301752"/>
              <a:gd name="connsiteX20" fmla="*/ 691789 w 1860189"/>
              <a:gd name="connsiteY20" fmla="*/ 97032 h 2301752"/>
              <a:gd name="connsiteX21" fmla="*/ 722269 w 1860189"/>
              <a:gd name="connsiteY21" fmla="*/ 86872 h 2301752"/>
              <a:gd name="connsiteX22" fmla="*/ 945789 w 1860189"/>
              <a:gd name="connsiteY22" fmla="*/ 25912 h 2301752"/>
              <a:gd name="connsiteX23" fmla="*/ 1331869 w 1860189"/>
              <a:gd name="connsiteY23" fmla="*/ 36072 h 2301752"/>
              <a:gd name="connsiteX24" fmla="*/ 1392829 w 1860189"/>
              <a:gd name="connsiteY24" fmla="*/ 56392 h 2301752"/>
              <a:gd name="connsiteX25" fmla="*/ 1474109 w 1860189"/>
              <a:gd name="connsiteY25" fmla="*/ 97032 h 2301752"/>
              <a:gd name="connsiteX26" fmla="*/ 1535069 w 1860189"/>
              <a:gd name="connsiteY26" fmla="*/ 117352 h 2301752"/>
              <a:gd name="connsiteX27" fmla="*/ 1565549 w 1860189"/>
              <a:gd name="connsiteY27" fmla="*/ 137672 h 2301752"/>
              <a:gd name="connsiteX28" fmla="*/ 1636669 w 1860189"/>
              <a:gd name="connsiteY28" fmla="*/ 178312 h 2301752"/>
              <a:gd name="connsiteX29" fmla="*/ 1677309 w 1860189"/>
              <a:gd name="connsiteY29" fmla="*/ 229112 h 2301752"/>
              <a:gd name="connsiteX30" fmla="*/ 1687469 w 1860189"/>
              <a:gd name="connsiteY30" fmla="*/ 259592 h 2301752"/>
              <a:gd name="connsiteX31" fmla="*/ 1758589 w 1860189"/>
              <a:gd name="connsiteY31" fmla="*/ 340872 h 2301752"/>
              <a:gd name="connsiteX32" fmla="*/ 1768749 w 1860189"/>
              <a:gd name="connsiteY32" fmla="*/ 381512 h 2301752"/>
              <a:gd name="connsiteX33" fmla="*/ 1789069 w 1860189"/>
              <a:gd name="connsiteY33" fmla="*/ 442472 h 2301752"/>
              <a:gd name="connsiteX34" fmla="*/ 1799229 w 1860189"/>
              <a:gd name="connsiteY34" fmla="*/ 493272 h 2301752"/>
              <a:gd name="connsiteX35" fmla="*/ 1809389 w 1860189"/>
              <a:gd name="connsiteY35" fmla="*/ 523752 h 2301752"/>
              <a:gd name="connsiteX36" fmla="*/ 1829709 w 1860189"/>
              <a:gd name="connsiteY36" fmla="*/ 605032 h 2301752"/>
              <a:gd name="connsiteX37" fmla="*/ 1850029 w 1860189"/>
              <a:gd name="connsiteY37" fmla="*/ 787912 h 2301752"/>
              <a:gd name="connsiteX38" fmla="*/ 1860189 w 1860189"/>
              <a:gd name="connsiteY38" fmla="*/ 838712 h 2301752"/>
              <a:gd name="connsiteX39" fmla="*/ 1850029 w 1860189"/>
              <a:gd name="connsiteY39" fmla="*/ 1234952 h 2301752"/>
              <a:gd name="connsiteX40" fmla="*/ 1819549 w 1860189"/>
              <a:gd name="connsiteY40" fmla="*/ 1255272 h 2301752"/>
              <a:gd name="connsiteX41" fmla="*/ 1778909 w 1860189"/>
              <a:gd name="connsiteY41" fmla="*/ 1295912 h 2301752"/>
              <a:gd name="connsiteX42" fmla="*/ 1717949 w 1860189"/>
              <a:gd name="connsiteY42" fmla="*/ 1336552 h 2301752"/>
              <a:gd name="connsiteX43" fmla="*/ 1697629 w 1860189"/>
              <a:gd name="connsiteY43" fmla="*/ 1367032 h 2301752"/>
              <a:gd name="connsiteX44" fmla="*/ 1413149 w 1860189"/>
              <a:gd name="connsiteY44" fmla="*/ 1356872 h 2301752"/>
              <a:gd name="connsiteX45" fmla="*/ 1382669 w 1860189"/>
              <a:gd name="connsiteY45" fmla="*/ 1326392 h 2301752"/>
              <a:gd name="connsiteX46" fmla="*/ 1352189 w 1860189"/>
              <a:gd name="connsiteY46" fmla="*/ 1306072 h 2301752"/>
              <a:gd name="connsiteX47" fmla="*/ 1321709 w 1860189"/>
              <a:gd name="connsiteY47" fmla="*/ 1245112 h 2301752"/>
              <a:gd name="connsiteX48" fmla="*/ 1291229 w 1860189"/>
              <a:gd name="connsiteY48" fmla="*/ 1234952 h 2301752"/>
              <a:gd name="connsiteX49" fmla="*/ 1260749 w 1860189"/>
              <a:gd name="connsiteY49" fmla="*/ 1153672 h 2301752"/>
              <a:gd name="connsiteX50" fmla="*/ 1250589 w 1860189"/>
              <a:gd name="connsiteY50" fmla="*/ 1123192 h 2301752"/>
              <a:gd name="connsiteX51" fmla="*/ 1199789 w 1860189"/>
              <a:gd name="connsiteY51" fmla="*/ 1062232 h 2301752"/>
              <a:gd name="connsiteX52" fmla="*/ 1169309 w 1860189"/>
              <a:gd name="connsiteY52" fmla="*/ 1052072 h 2301752"/>
              <a:gd name="connsiteX53" fmla="*/ 1138829 w 1860189"/>
              <a:gd name="connsiteY53" fmla="*/ 1031752 h 2301752"/>
              <a:gd name="connsiteX54" fmla="*/ 996589 w 1860189"/>
              <a:gd name="connsiteY54" fmla="*/ 1041912 h 2301752"/>
              <a:gd name="connsiteX55" fmla="*/ 986429 w 1860189"/>
              <a:gd name="connsiteY55" fmla="*/ 1854712 h 2301752"/>
              <a:gd name="connsiteX56" fmla="*/ 976269 w 1860189"/>
              <a:gd name="connsiteY56" fmla="*/ 1885192 h 2301752"/>
              <a:gd name="connsiteX57" fmla="*/ 955949 w 1860189"/>
              <a:gd name="connsiteY57" fmla="*/ 1925832 h 2301752"/>
              <a:gd name="connsiteX58" fmla="*/ 935629 w 1860189"/>
              <a:gd name="connsiteY58" fmla="*/ 1976632 h 2301752"/>
              <a:gd name="connsiteX59" fmla="*/ 905149 w 1860189"/>
              <a:gd name="connsiteY59" fmla="*/ 2007112 h 2301752"/>
              <a:gd name="connsiteX60" fmla="*/ 834029 w 1860189"/>
              <a:gd name="connsiteY60" fmla="*/ 2088392 h 2301752"/>
              <a:gd name="connsiteX61" fmla="*/ 813709 w 1860189"/>
              <a:gd name="connsiteY61" fmla="*/ 2118872 h 2301752"/>
              <a:gd name="connsiteX62" fmla="*/ 752749 w 1860189"/>
              <a:gd name="connsiteY62" fmla="*/ 2169672 h 2301752"/>
              <a:gd name="connsiteX63" fmla="*/ 701949 w 1860189"/>
              <a:gd name="connsiteY63" fmla="*/ 2230632 h 2301752"/>
              <a:gd name="connsiteX64" fmla="*/ 671469 w 1860189"/>
              <a:gd name="connsiteY64" fmla="*/ 2250952 h 2301752"/>
              <a:gd name="connsiteX65" fmla="*/ 640989 w 1860189"/>
              <a:gd name="connsiteY65" fmla="*/ 2281432 h 2301752"/>
              <a:gd name="connsiteX66" fmla="*/ 549549 w 1860189"/>
              <a:gd name="connsiteY66" fmla="*/ 2301752 h 2301752"/>
              <a:gd name="connsiteX67" fmla="*/ 305709 w 1860189"/>
              <a:gd name="connsiteY67" fmla="*/ 2291592 h 2301752"/>
              <a:gd name="connsiteX68" fmla="*/ 244749 w 1860189"/>
              <a:gd name="connsiteY68" fmla="*/ 2250952 h 2301752"/>
              <a:gd name="connsiteX69" fmla="*/ 214269 w 1860189"/>
              <a:gd name="connsiteY69" fmla="*/ 2240792 h 2301752"/>
              <a:gd name="connsiteX70" fmla="*/ 183789 w 1860189"/>
              <a:gd name="connsiteY70" fmla="*/ 2210312 h 2301752"/>
              <a:gd name="connsiteX71" fmla="*/ 153309 w 1860189"/>
              <a:gd name="connsiteY71" fmla="*/ 2189992 h 2301752"/>
              <a:gd name="connsiteX72" fmla="*/ 143149 w 1860189"/>
              <a:gd name="connsiteY72" fmla="*/ 2159512 h 2301752"/>
              <a:gd name="connsiteX73" fmla="*/ 122829 w 1860189"/>
              <a:gd name="connsiteY73" fmla="*/ 2129032 h 2301752"/>
              <a:gd name="connsiteX74" fmla="*/ 112669 w 1860189"/>
              <a:gd name="connsiteY74" fmla="*/ 2098552 h 2301752"/>
              <a:gd name="connsiteX75" fmla="*/ 92349 w 1860189"/>
              <a:gd name="connsiteY75" fmla="*/ 2068072 h 2301752"/>
              <a:gd name="connsiteX76" fmla="*/ 72029 w 1860189"/>
              <a:gd name="connsiteY76" fmla="*/ 1976632 h 2301752"/>
              <a:gd name="connsiteX77" fmla="*/ 31389 w 1860189"/>
              <a:gd name="connsiteY77" fmla="*/ 1844552 h 2301752"/>
              <a:gd name="connsiteX78" fmla="*/ 21229 w 1860189"/>
              <a:gd name="connsiteY78" fmla="*/ 1814072 h 2301752"/>
              <a:gd name="connsiteX79" fmla="*/ 909 w 1860189"/>
              <a:gd name="connsiteY79" fmla="*/ 1539752 h 2301752"/>
              <a:gd name="connsiteX80" fmla="*/ 909 w 1860189"/>
              <a:gd name="connsiteY80" fmla="*/ 1275592 h 230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60189" h="2301752">
                <a:moveTo>
                  <a:pt x="41549" y="1204472"/>
                </a:moveTo>
                <a:cubicBezTo>
                  <a:pt x="44936" y="1119805"/>
                  <a:pt x="47255" y="1035089"/>
                  <a:pt x="51709" y="950472"/>
                </a:cubicBezTo>
                <a:cubicBezTo>
                  <a:pt x="54030" y="906376"/>
                  <a:pt x="53731" y="861792"/>
                  <a:pt x="61869" y="818392"/>
                </a:cubicBezTo>
                <a:cubicBezTo>
                  <a:pt x="64119" y="806390"/>
                  <a:pt x="75092" y="797848"/>
                  <a:pt x="82189" y="787912"/>
                </a:cubicBezTo>
                <a:cubicBezTo>
                  <a:pt x="92031" y="774133"/>
                  <a:pt x="102509" y="760819"/>
                  <a:pt x="112669" y="747272"/>
                </a:cubicBezTo>
                <a:cubicBezTo>
                  <a:pt x="136002" y="653939"/>
                  <a:pt x="102281" y="750097"/>
                  <a:pt x="153309" y="686312"/>
                </a:cubicBezTo>
                <a:cubicBezTo>
                  <a:pt x="159999" y="677949"/>
                  <a:pt x="158268" y="665194"/>
                  <a:pt x="163469" y="655832"/>
                </a:cubicBezTo>
                <a:cubicBezTo>
                  <a:pt x="175329" y="634484"/>
                  <a:pt x="196386" y="618040"/>
                  <a:pt x="204109" y="594872"/>
                </a:cubicBezTo>
                <a:cubicBezTo>
                  <a:pt x="229646" y="518260"/>
                  <a:pt x="195198" y="612694"/>
                  <a:pt x="234589" y="533912"/>
                </a:cubicBezTo>
                <a:cubicBezTo>
                  <a:pt x="239378" y="524333"/>
                  <a:pt x="240530" y="513276"/>
                  <a:pt x="244749" y="503432"/>
                </a:cubicBezTo>
                <a:cubicBezTo>
                  <a:pt x="253517" y="482973"/>
                  <a:pt x="270384" y="450318"/>
                  <a:pt x="285389" y="432312"/>
                </a:cubicBezTo>
                <a:cubicBezTo>
                  <a:pt x="325865" y="383740"/>
                  <a:pt x="302756" y="417839"/>
                  <a:pt x="346349" y="381512"/>
                </a:cubicBezTo>
                <a:cubicBezTo>
                  <a:pt x="357387" y="372314"/>
                  <a:pt x="365791" y="360230"/>
                  <a:pt x="376829" y="351032"/>
                </a:cubicBezTo>
                <a:cubicBezTo>
                  <a:pt x="386210" y="343215"/>
                  <a:pt x="397928" y="338529"/>
                  <a:pt x="407309" y="330712"/>
                </a:cubicBezTo>
                <a:cubicBezTo>
                  <a:pt x="440794" y="302808"/>
                  <a:pt x="434603" y="302660"/>
                  <a:pt x="458109" y="269752"/>
                </a:cubicBezTo>
                <a:cubicBezTo>
                  <a:pt x="467951" y="255973"/>
                  <a:pt x="475732" y="240132"/>
                  <a:pt x="488589" y="229112"/>
                </a:cubicBezTo>
                <a:cubicBezTo>
                  <a:pt x="500088" y="219255"/>
                  <a:pt x="516386" y="216819"/>
                  <a:pt x="529229" y="208792"/>
                </a:cubicBezTo>
                <a:cubicBezTo>
                  <a:pt x="543588" y="199817"/>
                  <a:pt x="555167" y="186713"/>
                  <a:pt x="569869" y="178312"/>
                </a:cubicBezTo>
                <a:cubicBezTo>
                  <a:pt x="579168" y="172999"/>
                  <a:pt x="590987" y="173353"/>
                  <a:pt x="600349" y="168152"/>
                </a:cubicBezTo>
                <a:cubicBezTo>
                  <a:pt x="621697" y="156292"/>
                  <a:pt x="644040" y="144781"/>
                  <a:pt x="661309" y="127512"/>
                </a:cubicBezTo>
                <a:cubicBezTo>
                  <a:pt x="671469" y="117352"/>
                  <a:pt x="679834" y="105002"/>
                  <a:pt x="691789" y="97032"/>
                </a:cubicBezTo>
                <a:cubicBezTo>
                  <a:pt x="700700" y="91091"/>
                  <a:pt x="712519" y="91304"/>
                  <a:pt x="722269" y="86872"/>
                </a:cubicBezTo>
                <a:cubicBezTo>
                  <a:pt x="864488" y="22227"/>
                  <a:pt x="744943" y="54604"/>
                  <a:pt x="945789" y="25912"/>
                </a:cubicBezTo>
                <a:cubicBezTo>
                  <a:pt x="1085804" y="-20760"/>
                  <a:pt x="999935" y="3688"/>
                  <a:pt x="1331869" y="36072"/>
                </a:cubicBezTo>
                <a:cubicBezTo>
                  <a:pt x="1353187" y="38152"/>
                  <a:pt x="1373671" y="46813"/>
                  <a:pt x="1392829" y="56392"/>
                </a:cubicBezTo>
                <a:cubicBezTo>
                  <a:pt x="1419922" y="69939"/>
                  <a:pt x="1445372" y="87453"/>
                  <a:pt x="1474109" y="97032"/>
                </a:cubicBezTo>
                <a:cubicBezTo>
                  <a:pt x="1494429" y="103805"/>
                  <a:pt x="1517247" y="105471"/>
                  <a:pt x="1535069" y="117352"/>
                </a:cubicBezTo>
                <a:cubicBezTo>
                  <a:pt x="1545229" y="124125"/>
                  <a:pt x="1554947" y="131614"/>
                  <a:pt x="1565549" y="137672"/>
                </a:cubicBezTo>
                <a:cubicBezTo>
                  <a:pt x="1655782" y="189234"/>
                  <a:pt x="1562409" y="128806"/>
                  <a:pt x="1636669" y="178312"/>
                </a:cubicBezTo>
                <a:cubicBezTo>
                  <a:pt x="1662206" y="254924"/>
                  <a:pt x="1624788" y="163460"/>
                  <a:pt x="1677309" y="229112"/>
                </a:cubicBezTo>
                <a:cubicBezTo>
                  <a:pt x="1683999" y="237475"/>
                  <a:pt x="1682268" y="250230"/>
                  <a:pt x="1687469" y="259592"/>
                </a:cubicBezTo>
                <a:cubicBezTo>
                  <a:pt x="1722332" y="322345"/>
                  <a:pt x="1714064" y="311189"/>
                  <a:pt x="1758589" y="340872"/>
                </a:cubicBezTo>
                <a:cubicBezTo>
                  <a:pt x="1761976" y="354419"/>
                  <a:pt x="1764737" y="368137"/>
                  <a:pt x="1768749" y="381512"/>
                </a:cubicBezTo>
                <a:cubicBezTo>
                  <a:pt x="1774904" y="402028"/>
                  <a:pt x="1784868" y="421469"/>
                  <a:pt x="1789069" y="442472"/>
                </a:cubicBezTo>
                <a:cubicBezTo>
                  <a:pt x="1792456" y="459405"/>
                  <a:pt x="1795041" y="476519"/>
                  <a:pt x="1799229" y="493272"/>
                </a:cubicBezTo>
                <a:cubicBezTo>
                  <a:pt x="1801826" y="503662"/>
                  <a:pt x="1806571" y="513420"/>
                  <a:pt x="1809389" y="523752"/>
                </a:cubicBezTo>
                <a:cubicBezTo>
                  <a:pt x="1816737" y="550695"/>
                  <a:pt x="1823857" y="577725"/>
                  <a:pt x="1829709" y="605032"/>
                </a:cubicBezTo>
                <a:cubicBezTo>
                  <a:pt x="1846183" y="681908"/>
                  <a:pt x="1838932" y="693587"/>
                  <a:pt x="1850029" y="787912"/>
                </a:cubicBezTo>
                <a:cubicBezTo>
                  <a:pt x="1852047" y="805062"/>
                  <a:pt x="1856802" y="821779"/>
                  <a:pt x="1860189" y="838712"/>
                </a:cubicBezTo>
                <a:cubicBezTo>
                  <a:pt x="1856802" y="970792"/>
                  <a:pt x="1862858" y="1103453"/>
                  <a:pt x="1850029" y="1234952"/>
                </a:cubicBezTo>
                <a:cubicBezTo>
                  <a:pt x="1848843" y="1247105"/>
                  <a:pt x="1827177" y="1245737"/>
                  <a:pt x="1819549" y="1255272"/>
                </a:cubicBezTo>
                <a:cubicBezTo>
                  <a:pt x="1758860" y="1331133"/>
                  <a:pt x="1866691" y="1247144"/>
                  <a:pt x="1778909" y="1295912"/>
                </a:cubicBezTo>
                <a:cubicBezTo>
                  <a:pt x="1757561" y="1307772"/>
                  <a:pt x="1717949" y="1336552"/>
                  <a:pt x="1717949" y="1336552"/>
                </a:cubicBezTo>
                <a:cubicBezTo>
                  <a:pt x="1711176" y="1346712"/>
                  <a:pt x="1708966" y="1362497"/>
                  <a:pt x="1697629" y="1367032"/>
                </a:cubicBezTo>
                <a:cubicBezTo>
                  <a:pt x="1630658" y="1393821"/>
                  <a:pt x="1439450" y="1359502"/>
                  <a:pt x="1413149" y="1356872"/>
                </a:cubicBezTo>
                <a:cubicBezTo>
                  <a:pt x="1402989" y="1346712"/>
                  <a:pt x="1393707" y="1335590"/>
                  <a:pt x="1382669" y="1326392"/>
                </a:cubicBezTo>
                <a:cubicBezTo>
                  <a:pt x="1373288" y="1318575"/>
                  <a:pt x="1359817" y="1315607"/>
                  <a:pt x="1352189" y="1306072"/>
                </a:cubicBezTo>
                <a:cubicBezTo>
                  <a:pt x="1319468" y="1265170"/>
                  <a:pt x="1369291" y="1283177"/>
                  <a:pt x="1321709" y="1245112"/>
                </a:cubicBezTo>
                <a:cubicBezTo>
                  <a:pt x="1313346" y="1238422"/>
                  <a:pt x="1301389" y="1238339"/>
                  <a:pt x="1291229" y="1234952"/>
                </a:cubicBezTo>
                <a:cubicBezTo>
                  <a:pt x="1271627" y="1136942"/>
                  <a:pt x="1295631" y="1223436"/>
                  <a:pt x="1260749" y="1153672"/>
                </a:cubicBezTo>
                <a:cubicBezTo>
                  <a:pt x="1255960" y="1144093"/>
                  <a:pt x="1255378" y="1132771"/>
                  <a:pt x="1250589" y="1123192"/>
                </a:cubicBezTo>
                <a:cubicBezTo>
                  <a:pt x="1241218" y="1104450"/>
                  <a:pt x="1216641" y="1073467"/>
                  <a:pt x="1199789" y="1062232"/>
                </a:cubicBezTo>
                <a:cubicBezTo>
                  <a:pt x="1190878" y="1056291"/>
                  <a:pt x="1178888" y="1056861"/>
                  <a:pt x="1169309" y="1052072"/>
                </a:cubicBezTo>
                <a:cubicBezTo>
                  <a:pt x="1158387" y="1046611"/>
                  <a:pt x="1148989" y="1038525"/>
                  <a:pt x="1138829" y="1031752"/>
                </a:cubicBezTo>
                <a:cubicBezTo>
                  <a:pt x="1091416" y="1035139"/>
                  <a:pt x="1005244" y="995173"/>
                  <a:pt x="996589" y="1041912"/>
                </a:cubicBezTo>
                <a:cubicBezTo>
                  <a:pt x="947251" y="1308337"/>
                  <a:pt x="992956" y="1583836"/>
                  <a:pt x="986429" y="1854712"/>
                </a:cubicBezTo>
                <a:cubicBezTo>
                  <a:pt x="986171" y="1865418"/>
                  <a:pt x="980488" y="1875348"/>
                  <a:pt x="976269" y="1885192"/>
                </a:cubicBezTo>
                <a:cubicBezTo>
                  <a:pt x="970303" y="1899113"/>
                  <a:pt x="962100" y="1911992"/>
                  <a:pt x="955949" y="1925832"/>
                </a:cubicBezTo>
                <a:cubicBezTo>
                  <a:pt x="948542" y="1942498"/>
                  <a:pt x="945295" y="1961166"/>
                  <a:pt x="935629" y="1976632"/>
                </a:cubicBezTo>
                <a:cubicBezTo>
                  <a:pt x="928014" y="1988816"/>
                  <a:pt x="913970" y="1995770"/>
                  <a:pt x="905149" y="2007112"/>
                </a:cubicBezTo>
                <a:cubicBezTo>
                  <a:pt x="841323" y="2089174"/>
                  <a:pt x="893035" y="2049055"/>
                  <a:pt x="834029" y="2088392"/>
                </a:cubicBezTo>
                <a:cubicBezTo>
                  <a:pt x="827256" y="2098552"/>
                  <a:pt x="821526" y="2109491"/>
                  <a:pt x="813709" y="2118872"/>
                </a:cubicBezTo>
                <a:cubicBezTo>
                  <a:pt x="789263" y="2148208"/>
                  <a:pt x="782719" y="2149692"/>
                  <a:pt x="752749" y="2169672"/>
                </a:cubicBezTo>
                <a:cubicBezTo>
                  <a:pt x="732769" y="2199642"/>
                  <a:pt x="731285" y="2206186"/>
                  <a:pt x="701949" y="2230632"/>
                </a:cubicBezTo>
                <a:cubicBezTo>
                  <a:pt x="692568" y="2238449"/>
                  <a:pt x="680850" y="2243135"/>
                  <a:pt x="671469" y="2250952"/>
                </a:cubicBezTo>
                <a:cubicBezTo>
                  <a:pt x="660431" y="2260150"/>
                  <a:pt x="652944" y="2273462"/>
                  <a:pt x="640989" y="2281432"/>
                </a:cubicBezTo>
                <a:cubicBezTo>
                  <a:pt x="624315" y="2292548"/>
                  <a:pt x="556925" y="2300523"/>
                  <a:pt x="549549" y="2301752"/>
                </a:cubicBezTo>
                <a:cubicBezTo>
                  <a:pt x="468269" y="2298365"/>
                  <a:pt x="385953" y="2304966"/>
                  <a:pt x="305709" y="2291592"/>
                </a:cubicBezTo>
                <a:cubicBezTo>
                  <a:pt x="281620" y="2287577"/>
                  <a:pt x="267917" y="2258675"/>
                  <a:pt x="244749" y="2250952"/>
                </a:cubicBezTo>
                <a:lnTo>
                  <a:pt x="214269" y="2240792"/>
                </a:lnTo>
                <a:cubicBezTo>
                  <a:pt x="204109" y="2230632"/>
                  <a:pt x="194827" y="2219510"/>
                  <a:pt x="183789" y="2210312"/>
                </a:cubicBezTo>
                <a:cubicBezTo>
                  <a:pt x="174408" y="2202495"/>
                  <a:pt x="160937" y="2199527"/>
                  <a:pt x="153309" y="2189992"/>
                </a:cubicBezTo>
                <a:cubicBezTo>
                  <a:pt x="146619" y="2181629"/>
                  <a:pt x="147938" y="2169091"/>
                  <a:pt x="143149" y="2159512"/>
                </a:cubicBezTo>
                <a:cubicBezTo>
                  <a:pt x="137688" y="2148590"/>
                  <a:pt x="128290" y="2139954"/>
                  <a:pt x="122829" y="2129032"/>
                </a:cubicBezTo>
                <a:cubicBezTo>
                  <a:pt x="118040" y="2119453"/>
                  <a:pt x="117458" y="2108131"/>
                  <a:pt x="112669" y="2098552"/>
                </a:cubicBezTo>
                <a:cubicBezTo>
                  <a:pt x="107208" y="2087630"/>
                  <a:pt x="97810" y="2078994"/>
                  <a:pt x="92349" y="2068072"/>
                </a:cubicBezTo>
                <a:cubicBezTo>
                  <a:pt x="79167" y="2041708"/>
                  <a:pt x="77232" y="2002647"/>
                  <a:pt x="72029" y="1976632"/>
                </a:cubicBezTo>
                <a:cubicBezTo>
                  <a:pt x="63053" y="1931751"/>
                  <a:pt x="45631" y="1887279"/>
                  <a:pt x="31389" y="1844552"/>
                </a:cubicBezTo>
                <a:lnTo>
                  <a:pt x="21229" y="1814072"/>
                </a:lnTo>
                <a:cubicBezTo>
                  <a:pt x="10984" y="1711619"/>
                  <a:pt x="3488" y="1650654"/>
                  <a:pt x="909" y="1539752"/>
                </a:cubicBezTo>
                <a:cubicBezTo>
                  <a:pt x="-1138" y="1451722"/>
                  <a:pt x="909" y="1363645"/>
                  <a:pt x="909" y="127559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0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𝑅𝑒𝑠𝑢𝑚𝑜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blipFill>
                <a:blip r:embed="rId4"/>
                <a:stretch>
                  <a:fillRect l="-342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/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blipFill>
                <a:blip r:embed="rId5"/>
                <a:stretch>
                  <a:fillRect l="-310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/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/>
                            <m:t>∞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pt-BR" sz="2400"/>
                          <m:t>∞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0</a:t>
                </a:r>
              </a:p>
              <a:p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blipFill>
                <a:blip r:embed="rId6"/>
                <a:stretch>
                  <a:fillRect l="-1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/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/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/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5+(−1)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blipFill>
                <a:blip r:embed="rId9"/>
                <a:stretch>
                  <a:fillRect l="-2661"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/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𝐸𝑥𝑒𝑚𝑝𝑙𝑜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blipFill>
                <a:blip r:embed="rId10"/>
                <a:stretch>
                  <a:fillRect l="-9274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Aprendendo a encontrar os melhores parâmetros </a:t>
            </a:r>
            <a:r>
              <a:rPr lang="pt-BR" dirty="0" err="1"/>
              <a:t>theta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1784985" y="2097536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E-mails classificados em Spam ou Não-Spam</a:t>
            </a:r>
          </a:p>
        </p:txBody>
      </p:sp>
      <p:sp>
        <p:nvSpPr>
          <p:cNvPr id="17" name="Block Arc 6">
            <a:extLst>
              <a:ext uri="{FF2B5EF4-FFF2-40B4-BE49-F238E27FC236}">
                <a16:creationId xmlns:a16="http://schemas.microsoft.com/office/drawing/2014/main" id="{9B0F5276-043C-4000-92B8-D4B814CAF6DF}"/>
              </a:ext>
            </a:extLst>
          </p:cNvPr>
          <p:cNvSpPr/>
          <p:nvPr/>
        </p:nvSpPr>
        <p:spPr>
          <a:xfrm>
            <a:off x="1347397" y="237704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B5221DE-AC9D-4FBB-BE21-6E2B809D68F6}"/>
              </a:ext>
            </a:extLst>
          </p:cNvPr>
          <p:cNvSpPr txBox="1">
            <a:spLocks/>
          </p:cNvSpPr>
          <p:nvPr/>
        </p:nvSpPr>
        <p:spPr bwMode="black">
          <a:xfrm>
            <a:off x="1784985" y="2669317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Identificação de transações fraudulentas</a:t>
            </a:r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4B3059DB-6498-40FF-AF95-838EF3161E7D}"/>
              </a:ext>
            </a:extLst>
          </p:cNvPr>
          <p:cNvSpPr/>
          <p:nvPr/>
        </p:nvSpPr>
        <p:spPr>
          <a:xfrm rot="10800000">
            <a:off x="1389307" y="2937987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47">
            <a:extLst>
              <a:ext uri="{FF2B5EF4-FFF2-40B4-BE49-F238E27FC236}">
                <a16:creationId xmlns:a16="http://schemas.microsoft.com/office/drawing/2014/main" id="{58F1527D-3540-4C5E-8831-E67AFFAEA6BC}"/>
              </a:ext>
            </a:extLst>
          </p:cNvPr>
          <p:cNvSpPr>
            <a:spLocks noChangeAspect="1"/>
          </p:cNvSpPr>
          <p:nvPr/>
        </p:nvSpPr>
        <p:spPr>
          <a:xfrm>
            <a:off x="1312447" y="35062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E11125B-AFC7-4F56-AD76-B3839A095FF7}"/>
              </a:ext>
            </a:extLst>
          </p:cNvPr>
          <p:cNvSpPr txBox="1">
            <a:spLocks/>
          </p:cNvSpPr>
          <p:nvPr/>
        </p:nvSpPr>
        <p:spPr bwMode="black">
          <a:xfrm>
            <a:off x="1784984" y="3251528"/>
            <a:ext cx="69970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 de tumores entre Malignos e Benignos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/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blipFill>
                <a:blip r:embed="rId3"/>
                <a:stretch>
                  <a:fillRect l="-5164" r="-8451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Características da resposta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Diferente de valores contínuos, agora temos...</a:t>
                </a:r>
              </a:p>
            </p:txBody>
          </p:sp>
        </mc:Choice>
        <mc:Fallback xmlns="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  <a:blipFill>
                <a:blip r:embed="rId4"/>
                <a:stretch>
                  <a:fillRect l="-1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1F98B476-A146-4D20-B56F-57BC789555B9}"/>
              </a:ext>
            </a:extLst>
          </p:cNvPr>
          <p:cNvSpPr/>
          <p:nvPr/>
        </p:nvSpPr>
        <p:spPr>
          <a:xfrm>
            <a:off x="6432718" y="5663666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0: “Negative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benigno)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5A1A5F6-D6AE-4FBF-AF3D-410AC8CDECB8}"/>
              </a:ext>
            </a:extLst>
          </p:cNvPr>
          <p:cNvSpPr/>
          <p:nvPr/>
        </p:nvSpPr>
        <p:spPr>
          <a:xfrm>
            <a:off x="6469294" y="5018617"/>
            <a:ext cx="377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1: “Positive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maligno)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82BA91DA-BF54-470A-B805-9640F477074E}"/>
              </a:ext>
            </a:extLst>
          </p:cNvPr>
          <p:cNvCxnSpPr>
            <a:endCxn id="24" idx="1"/>
          </p:cNvCxnSpPr>
          <p:nvPr/>
        </p:nvCxnSpPr>
        <p:spPr>
          <a:xfrm flipV="1">
            <a:off x="6014720" y="5203283"/>
            <a:ext cx="454574" cy="35627"/>
          </a:xfrm>
          <a:prstGeom prst="bentConnector3">
            <a:avLst>
              <a:gd name="adj1" fmla="val 8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D9CDF4A-4DA0-46FC-A10C-33642DCC5E4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59285" y="5663668"/>
            <a:ext cx="673433" cy="184664"/>
          </a:xfrm>
          <a:prstGeom prst="bentConnector3">
            <a:avLst>
              <a:gd name="adj1" fmla="val 17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 animBg="1"/>
      <p:bldP spid="21" grpId="0"/>
      <p:bldP spid="11" grpId="0"/>
      <p:bldP spid="23" grpId="0"/>
      <p:bldP spid="1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Visão Geral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{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/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/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blipFill>
                <a:blip r:embed="rId5"/>
                <a:stretch>
                  <a:fillRect l="-2864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/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364D0551-2B98-4C8B-BC79-9FCE1C2191D9}"/>
              </a:ext>
            </a:extLst>
          </p:cNvPr>
          <p:cNvSpPr txBox="1">
            <a:spLocks/>
          </p:cNvSpPr>
          <p:nvPr/>
        </p:nvSpPr>
        <p:spPr bwMode="black">
          <a:xfrm>
            <a:off x="6921283" y="5158949"/>
            <a:ext cx="417343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Como escolher os parâmetros?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/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blipFill>
                <a:blip r:embed="rId7"/>
                <a:stretch>
                  <a:fillRect l="-12319" t="-1667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– Comparação com a 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DBF64C-92E8-4B7B-A9DE-B7B0F759BAF8}"/>
              </a:ext>
            </a:extLst>
          </p:cNvPr>
          <p:cNvCxnSpPr>
            <a:cxnSpLocks/>
          </p:cNvCxnSpPr>
          <p:nvPr/>
        </p:nvCxnSpPr>
        <p:spPr>
          <a:xfrm>
            <a:off x="4390742" y="2455853"/>
            <a:ext cx="20506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/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blipFill>
                <a:blip r:embed="rId4"/>
                <a:stretch>
                  <a:fillRect l="-2591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/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986063CA-B36E-4710-AAFA-858EB1E5A65C}"/>
              </a:ext>
            </a:extLst>
          </p:cNvPr>
          <p:cNvCxnSpPr>
            <a:cxnSpLocks/>
          </p:cNvCxnSpPr>
          <p:nvPr/>
        </p:nvCxnSpPr>
        <p:spPr>
          <a:xfrm>
            <a:off x="5303520" y="2670501"/>
            <a:ext cx="1879600" cy="141320"/>
          </a:xfrm>
          <a:prstGeom prst="bentConnector3">
            <a:avLst>
              <a:gd name="adj1" fmla="val 8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BB029B6F-D035-4D6B-801F-79A9AE25433D}"/>
              </a:ext>
            </a:extLst>
          </p:cNvPr>
          <p:cNvSpPr txBox="1">
            <a:spLocks/>
          </p:cNvSpPr>
          <p:nvPr/>
        </p:nvSpPr>
        <p:spPr bwMode="black">
          <a:xfrm>
            <a:off x="5731862" y="3002073"/>
            <a:ext cx="2147330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i="1" dirty="0">
                <a:solidFill>
                  <a:schemeClr val="tx1"/>
                </a:solidFill>
              </a:rPr>
              <a:t>O </a:t>
            </a:r>
            <a:r>
              <a:rPr lang="pt-BR" sz="1400" i="1" dirty="0">
                <a:solidFill>
                  <a:schemeClr val="tx1"/>
                </a:solidFill>
              </a:rPr>
              <a:t>problema</a:t>
            </a:r>
            <a:r>
              <a:rPr lang="pt-BR" sz="1200" i="1" dirty="0">
                <a:solidFill>
                  <a:schemeClr val="tx1"/>
                </a:solidFill>
              </a:rPr>
              <a:t> é que agora...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/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A4AD5FE6-2196-4DA4-9EA2-B17570C07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74161" y="3521169"/>
            <a:ext cx="3355507" cy="199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>
            <a:extLst>
              <a:ext uri="{FF2B5EF4-FFF2-40B4-BE49-F238E27FC236}">
                <a16:creationId xmlns:a16="http://schemas.microsoft.com/office/drawing/2014/main" id="{85442D2E-D28D-4644-A9C0-22B18972E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40" y="4078323"/>
            <a:ext cx="7308577" cy="2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encontrar uma função de custo convexa que consiga encontrar o mínimo global com eficiência?</a:t>
            </a:r>
          </a:p>
        </p:txBody>
      </p:sp>
    </p:spTree>
    <p:extLst>
      <p:ext uri="{BB962C8B-B14F-4D97-AF65-F5344CB8AC3E}">
        <p14:creationId xmlns:p14="http://schemas.microsoft.com/office/powerpoint/2010/main" val="37807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B44E88-DF23-4B53-B75E-8C883D57650B}"/>
              </a:ext>
            </a:extLst>
          </p:cNvPr>
          <p:cNvGrpSpPr/>
          <p:nvPr/>
        </p:nvGrpSpPr>
        <p:grpSpPr>
          <a:xfrm>
            <a:off x="7212965" y="3429000"/>
            <a:ext cx="2367915" cy="2053116"/>
            <a:chOff x="7212965" y="3429000"/>
            <a:chExt cx="2367915" cy="205311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CA2ED54-CF21-4563-A4D8-4B137DA10D5F}"/>
                </a:ext>
              </a:extLst>
            </p:cNvPr>
            <p:cNvGrpSpPr/>
            <p:nvPr/>
          </p:nvGrpSpPr>
          <p:grpSpPr>
            <a:xfrm>
              <a:off x="7212965" y="3429000"/>
              <a:ext cx="2367915" cy="2053116"/>
              <a:chOff x="6247765" y="3254688"/>
              <a:chExt cx="4095115" cy="3478962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95EA887E-5F36-48C6-A3D2-6FE4486F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7765" y="3254688"/>
                <a:ext cx="4095115" cy="3164893"/>
              </a:xfrm>
              <a:prstGeom prst="rect">
                <a:avLst/>
              </a:prstGeom>
            </p:spPr>
          </p:pic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1EA8E54-1629-4038-9AA3-B3CD52AFFB43}"/>
                  </a:ext>
                </a:extLst>
              </p:cNvPr>
              <p:cNvSpPr/>
              <p:nvPr/>
            </p:nvSpPr>
            <p:spPr>
              <a:xfrm>
                <a:off x="7498080" y="3429000"/>
                <a:ext cx="1066800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351482C-3034-4F6A-B935-8EF446E5EFBE}"/>
                  </a:ext>
                </a:extLst>
              </p:cNvPr>
              <p:cNvSpPr/>
              <p:nvPr/>
            </p:nvSpPr>
            <p:spPr>
              <a:xfrm>
                <a:off x="6339842" y="6007210"/>
                <a:ext cx="3657598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2AEDCE-0C70-44B8-87D6-D27476276943}"/>
                  </a:ext>
                </a:extLst>
              </p:cNvPr>
              <p:cNvSpPr/>
              <p:nvPr/>
            </p:nvSpPr>
            <p:spPr>
              <a:xfrm>
                <a:off x="7792720" y="5946250"/>
                <a:ext cx="1158240" cy="505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399A2E2-C1F6-47BE-9A8D-8348DC9FB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4361" y="4882619"/>
              <a:ext cx="94058" cy="298233"/>
            </a:xfrm>
            <a:prstGeom prst="rect">
              <a:avLst/>
            </a:prstGeom>
          </p:spPr>
        </p:pic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AD768F0-0650-475A-99D2-1A931316413E}"/>
              </a:ext>
            </a:extLst>
          </p:cNvPr>
          <p:cNvSpPr/>
          <p:nvPr/>
        </p:nvSpPr>
        <p:spPr>
          <a:xfrm>
            <a:off x="7538720" y="4429760"/>
            <a:ext cx="2783840" cy="1117600"/>
          </a:xfrm>
          <a:custGeom>
            <a:avLst/>
            <a:gdLst>
              <a:gd name="connsiteX0" fmla="*/ 0 w 2783840"/>
              <a:gd name="connsiteY0" fmla="*/ 1117600 h 1117600"/>
              <a:gd name="connsiteX1" fmla="*/ 213360 w 2783840"/>
              <a:gd name="connsiteY1" fmla="*/ 883920 h 1117600"/>
              <a:gd name="connsiteX2" fmla="*/ 599440 w 2783840"/>
              <a:gd name="connsiteY2" fmla="*/ 599440 h 1117600"/>
              <a:gd name="connsiteX3" fmla="*/ 894080 w 2783840"/>
              <a:gd name="connsiteY3" fmla="*/ 467360 h 1117600"/>
              <a:gd name="connsiteX4" fmla="*/ 1422400 w 2783840"/>
              <a:gd name="connsiteY4" fmla="*/ 172720 h 1117600"/>
              <a:gd name="connsiteX5" fmla="*/ 1960880 w 2783840"/>
              <a:gd name="connsiteY5" fmla="*/ 30480 h 1117600"/>
              <a:gd name="connsiteX6" fmla="*/ 2783840 w 2783840"/>
              <a:gd name="connsiteY6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3840" h="1117600">
                <a:moveTo>
                  <a:pt x="0" y="1117600"/>
                </a:moveTo>
                <a:cubicBezTo>
                  <a:pt x="56726" y="1043940"/>
                  <a:pt x="113453" y="970280"/>
                  <a:pt x="213360" y="883920"/>
                </a:cubicBezTo>
                <a:cubicBezTo>
                  <a:pt x="313267" y="797560"/>
                  <a:pt x="485987" y="668867"/>
                  <a:pt x="599440" y="599440"/>
                </a:cubicBezTo>
                <a:cubicBezTo>
                  <a:pt x="712893" y="530013"/>
                  <a:pt x="756920" y="538480"/>
                  <a:pt x="894080" y="467360"/>
                </a:cubicBezTo>
                <a:cubicBezTo>
                  <a:pt x="1031240" y="396240"/>
                  <a:pt x="1244600" y="245533"/>
                  <a:pt x="1422400" y="172720"/>
                </a:cubicBezTo>
                <a:cubicBezTo>
                  <a:pt x="1600200" y="99907"/>
                  <a:pt x="1733973" y="59267"/>
                  <a:pt x="1960880" y="30480"/>
                </a:cubicBezTo>
                <a:cubicBezTo>
                  <a:pt x="2187787" y="1693"/>
                  <a:pt x="2682240" y="6773"/>
                  <a:pt x="278384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71D648-D70E-4A36-B605-A7FE199291F3}"/>
              </a:ext>
            </a:extLst>
          </p:cNvPr>
          <p:cNvSpPr/>
          <p:nvPr/>
        </p:nvSpPr>
        <p:spPr>
          <a:xfrm>
            <a:off x="7765356" y="3942080"/>
            <a:ext cx="2275840" cy="1503680"/>
          </a:xfrm>
          <a:custGeom>
            <a:avLst/>
            <a:gdLst>
              <a:gd name="connsiteX0" fmla="*/ 0 w 2275840"/>
              <a:gd name="connsiteY0" fmla="*/ 0 h 1503680"/>
              <a:gd name="connsiteX1" fmla="*/ 233680 w 2275840"/>
              <a:gd name="connsiteY1" fmla="*/ 609600 h 1503680"/>
              <a:gd name="connsiteX2" fmla="*/ 518160 w 2275840"/>
              <a:gd name="connsiteY2" fmla="*/ 1087120 h 1503680"/>
              <a:gd name="connsiteX3" fmla="*/ 1056640 w 2275840"/>
              <a:gd name="connsiteY3" fmla="*/ 1432560 h 1503680"/>
              <a:gd name="connsiteX4" fmla="*/ 2275840 w 2275840"/>
              <a:gd name="connsiteY4" fmla="*/ 1503680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1503680">
                <a:moveTo>
                  <a:pt x="0" y="0"/>
                </a:moveTo>
                <a:cubicBezTo>
                  <a:pt x="73660" y="214206"/>
                  <a:pt x="147320" y="428413"/>
                  <a:pt x="233680" y="609600"/>
                </a:cubicBezTo>
                <a:cubicBezTo>
                  <a:pt x="320040" y="790787"/>
                  <a:pt x="381000" y="949960"/>
                  <a:pt x="518160" y="1087120"/>
                </a:cubicBezTo>
                <a:cubicBezTo>
                  <a:pt x="655320" y="1224280"/>
                  <a:pt x="763693" y="1363133"/>
                  <a:pt x="1056640" y="1432560"/>
                </a:cubicBezTo>
                <a:cubicBezTo>
                  <a:pt x="1349587" y="1501987"/>
                  <a:pt x="2275840" y="1503680"/>
                  <a:pt x="2275840" y="150368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/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blipFill>
                <a:blip r:embed="rId8"/>
                <a:stretch>
                  <a:fillRect l="-15663" t="-4444" r="-481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/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blipFill>
                <a:blip r:embed="rId9"/>
                <a:stretch>
                  <a:fillRect l="-11607" t="-2174" r="-357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/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blipFill>
                <a:blip r:embed="rId10"/>
                <a:stretch>
                  <a:fillRect l="-2907" t="-4444" r="-6977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/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blipFill>
                <a:blip r:embed="rId11"/>
                <a:stretch>
                  <a:fillRect t="-5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3DB375B7-70E1-4F92-9269-3090FC4E1EC6}"/>
              </a:ext>
            </a:extLst>
          </p:cNvPr>
          <p:cNvCxnSpPr/>
          <p:nvPr/>
        </p:nvCxnSpPr>
        <p:spPr>
          <a:xfrm rot="10800000" flipV="1">
            <a:off x="2737802" y="4087448"/>
            <a:ext cx="5086638" cy="785497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AC909872-226E-4F44-9683-2F1AFA2A0053}"/>
              </a:ext>
            </a:extLst>
          </p:cNvPr>
          <p:cNvSpPr txBox="1">
            <a:spLocks/>
          </p:cNvSpPr>
          <p:nvPr/>
        </p:nvSpPr>
        <p:spPr bwMode="black">
          <a:xfrm>
            <a:off x="7170696" y="5974332"/>
            <a:ext cx="1831064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i="1" dirty="0">
                <a:solidFill>
                  <a:schemeClr val="tx1"/>
                </a:solidFill>
              </a:rPr>
              <a:t>Região de interesse</a:t>
            </a:r>
          </a:p>
        </p:txBody>
      </p:sp>
    </p:spTree>
    <p:extLst>
      <p:ext uri="{BB962C8B-B14F-4D97-AF65-F5344CB8AC3E}">
        <p14:creationId xmlns:p14="http://schemas.microsoft.com/office/powerpoint/2010/main" val="24930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3" grpId="0" animBg="1"/>
      <p:bldP spid="24" grpId="0"/>
      <p:bldP spid="25" grpId="0"/>
      <p:bldP spid="26" grpId="0"/>
      <p:bldP spid="27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/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blipFill>
                <a:blip r:embed="rId7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/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blipFill>
                <a:blip r:embed="rId8"/>
                <a:stretch>
                  <a:fillRect l="-253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/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blipFill>
                <a:blip r:embed="rId9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40D7AA97-D544-45D1-B0C7-C0B65A68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" y="3379645"/>
            <a:ext cx="3548697" cy="3249229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A3CC6C7-CE5E-4861-923B-372B2227D37B}"/>
              </a:ext>
            </a:extLst>
          </p:cNvPr>
          <p:cNvSpPr/>
          <p:nvPr/>
        </p:nvSpPr>
        <p:spPr>
          <a:xfrm>
            <a:off x="1097280" y="3952240"/>
            <a:ext cx="2794000" cy="2143760"/>
          </a:xfrm>
          <a:custGeom>
            <a:avLst/>
            <a:gdLst>
              <a:gd name="connsiteX0" fmla="*/ 0 w 2794000"/>
              <a:gd name="connsiteY0" fmla="*/ 2143760 h 2143760"/>
              <a:gd name="connsiteX1" fmla="*/ 416560 w 2794000"/>
              <a:gd name="connsiteY1" fmla="*/ 2113280 h 2143760"/>
              <a:gd name="connsiteX2" fmla="*/ 1148080 w 2794000"/>
              <a:gd name="connsiteY2" fmla="*/ 2042160 h 2143760"/>
              <a:gd name="connsiteX3" fmla="*/ 1869440 w 2794000"/>
              <a:gd name="connsiteY3" fmla="*/ 1706880 h 2143760"/>
              <a:gd name="connsiteX4" fmla="*/ 2580640 w 2794000"/>
              <a:gd name="connsiteY4" fmla="*/ 802640 h 2143760"/>
              <a:gd name="connsiteX5" fmla="*/ 2794000 w 2794000"/>
              <a:gd name="connsiteY5" fmla="*/ 0 h 214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0" h="2143760">
                <a:moveTo>
                  <a:pt x="0" y="2143760"/>
                </a:moveTo>
                <a:lnTo>
                  <a:pt x="416560" y="2113280"/>
                </a:lnTo>
                <a:cubicBezTo>
                  <a:pt x="607907" y="2096347"/>
                  <a:pt x="905933" y="2109893"/>
                  <a:pt x="1148080" y="2042160"/>
                </a:cubicBezTo>
                <a:cubicBezTo>
                  <a:pt x="1390227" y="1974427"/>
                  <a:pt x="1630680" y="1913467"/>
                  <a:pt x="1869440" y="1706880"/>
                </a:cubicBezTo>
                <a:cubicBezTo>
                  <a:pt x="2108200" y="1500293"/>
                  <a:pt x="2426547" y="1087120"/>
                  <a:pt x="2580640" y="802640"/>
                </a:cubicBezTo>
                <a:cubicBezTo>
                  <a:pt x="2734733" y="518160"/>
                  <a:pt x="2764366" y="259080"/>
                  <a:pt x="279400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8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/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blipFill>
                <a:blip r:embed="rId3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EEC5EA66-316B-4F13-BF70-CAFAA5DF3063}"/>
              </a:ext>
            </a:extLst>
          </p:cNvPr>
          <p:cNvGrpSpPr/>
          <p:nvPr/>
        </p:nvGrpSpPr>
        <p:grpSpPr>
          <a:xfrm>
            <a:off x="772160" y="2113150"/>
            <a:ext cx="6348323" cy="767077"/>
            <a:chOff x="772160" y="2113150"/>
            <a:chExt cx="6348323" cy="76707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483021F-FE89-48EB-AC3E-5C31B92C5CEE}"/>
                </a:ext>
              </a:extLst>
            </p:cNvPr>
            <p:cNvGrpSpPr/>
            <p:nvPr/>
          </p:nvGrpSpPr>
          <p:grpSpPr>
            <a:xfrm>
              <a:off x="772160" y="2254928"/>
              <a:ext cx="6348323" cy="625299"/>
              <a:chOff x="772160" y="2254928"/>
              <a:chExt cx="6348323" cy="6252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/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8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/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48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blipFill>
                  <a:blip r:embed="rId6"/>
                  <a:stretch>
                    <a:fillRect r="-161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/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blipFill>
                <a:blip r:embed="rId7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/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blipFill>
                <a:blip r:embed="rId8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/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𝑤h𝑎𝑡𝑒𝑣𝑒𝑟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blipFill>
                <a:blip r:embed="rId9"/>
                <a:stretch>
                  <a:fillRect l="-118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F0B32F2B-F820-423F-A349-C571C0EE61B0}"/>
              </a:ext>
            </a:extLst>
          </p:cNvPr>
          <p:cNvSpPr/>
          <p:nvPr/>
        </p:nvSpPr>
        <p:spPr>
          <a:xfrm>
            <a:off x="1081048" y="3619752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538BBCB-9BB3-4771-B8A0-157F1EBBA267}"/>
              </a:ext>
            </a:extLst>
          </p:cNvPr>
          <p:cNvSpPr/>
          <p:nvPr/>
        </p:nvSpPr>
        <p:spPr>
          <a:xfrm>
            <a:off x="1081842" y="4195645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42E4422-B6E2-4A26-A530-204732A162B8}"/>
              </a:ext>
            </a:extLst>
          </p:cNvPr>
          <p:cNvSpPr/>
          <p:nvPr/>
        </p:nvSpPr>
        <p:spPr>
          <a:xfrm>
            <a:off x="1046332" y="5289440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812F74-56E6-4A03-94A9-6FA3890CD501}"/>
              </a:ext>
            </a:extLst>
          </p:cNvPr>
          <p:cNvSpPr/>
          <p:nvPr/>
        </p:nvSpPr>
        <p:spPr>
          <a:xfrm>
            <a:off x="1111765" y="4748477"/>
            <a:ext cx="4667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641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Diminuindo o custo do algoritmo</a:t>
            </a:r>
          </a:p>
        </p:txBody>
      </p:sp>
    </p:spTree>
    <p:extLst>
      <p:ext uri="{BB962C8B-B14F-4D97-AF65-F5344CB8AC3E}">
        <p14:creationId xmlns:p14="http://schemas.microsoft.com/office/powerpoint/2010/main" val="18248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C714E06C-6A75-4AA8-A284-16AD7315C2B3}"/>
              </a:ext>
            </a:extLst>
          </p:cNvPr>
          <p:cNvGrpSpPr/>
          <p:nvPr/>
        </p:nvGrpSpPr>
        <p:grpSpPr>
          <a:xfrm>
            <a:off x="843280" y="3320538"/>
            <a:ext cx="6847840" cy="1015663"/>
            <a:chOff x="843280" y="3084369"/>
            <a:chExt cx="6847840" cy="101566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3293BFF-D1EB-4308-8FE3-2D06D4372CD1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6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Comprimindo a Função Custo em uma única expressão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/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/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/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8690E59-BCF0-4E9A-B7B3-8D91BBC8A05D}"/>
              </a:ext>
            </a:extLst>
          </p:cNvPr>
          <p:cNvGrpSpPr/>
          <p:nvPr/>
        </p:nvGrpSpPr>
        <p:grpSpPr>
          <a:xfrm>
            <a:off x="843280" y="2105515"/>
            <a:ext cx="6847840" cy="1015663"/>
            <a:chOff x="843280" y="3084369"/>
            <a:chExt cx="6847840" cy="101566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FB256E9-DD18-422E-98B6-50062C3D1488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9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F9ABAAC-F0C9-4D4A-96D4-398AC0B40D0E}"/>
              </a:ext>
            </a:extLst>
          </p:cNvPr>
          <p:cNvSpPr/>
          <p:nvPr/>
        </p:nvSpPr>
        <p:spPr>
          <a:xfrm>
            <a:off x="518160" y="4592320"/>
            <a:ext cx="6969760" cy="13044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EDB6BED0-CBB6-4311-AB2A-4E22A3BCB6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8103" y="3328505"/>
            <a:ext cx="2222834" cy="203199"/>
          </a:xfrm>
          <a:prstGeom prst="bentConnector4">
            <a:avLst>
              <a:gd name="adj1" fmla="val -16053"/>
              <a:gd name="adj2" fmla="val 104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A992B71-7E79-4F67-840D-820C6403C2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903" y="4197185"/>
            <a:ext cx="2883235" cy="203200"/>
          </a:xfrm>
          <a:prstGeom prst="bentConnector4">
            <a:avLst>
              <a:gd name="adj1" fmla="val 8942"/>
              <a:gd name="adj2" fmla="val 128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88" y="2105502"/>
            <a:ext cx="788738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blipFill>
                <a:blip r:embed="rId4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4240996" y="4658099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Custo -&gt; Convexa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Com ela será possível encontrar os melhores parâmetros </a:t>
            </a:r>
            <a:r>
              <a:rPr lang="pt-BR" sz="1600" i="1" dirty="0" err="1">
                <a:solidFill>
                  <a:schemeClr val="tx1"/>
                </a:solidFill>
              </a:rPr>
              <a:t>theta</a:t>
            </a:r>
            <a:r>
              <a:rPr lang="pt-BR" sz="1600" i="1" dirty="0">
                <a:solidFill>
                  <a:schemeClr val="tx1"/>
                </a:solidFill>
              </a:rPr>
              <a:t> para o modelo</a:t>
            </a:r>
          </a:p>
        </p:txBody>
      </p:sp>
    </p:spTree>
    <p:extLst>
      <p:ext uri="{BB962C8B-B14F-4D97-AF65-F5344CB8AC3E}">
        <p14:creationId xmlns:p14="http://schemas.microsoft.com/office/powerpoint/2010/main" val="33799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blipFill>
                <a:blip r:embed="rId3"/>
                <a:stretch>
                  <a:fillRect l="-6343" b="-16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3566160" y="2756934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encontrar os melhores parâmetros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Temos que minimizar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2584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minimizar a Função Custo?</a:t>
            </a:r>
          </a:p>
        </p:txBody>
      </p:sp>
    </p:spTree>
    <p:extLst>
      <p:ext uri="{BB962C8B-B14F-4D97-AF65-F5344CB8AC3E}">
        <p14:creationId xmlns:p14="http://schemas.microsoft.com/office/powerpoint/2010/main" val="38889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8710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6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2E2210-AF7B-4E3D-8E19-55C750CA79D5}"/>
              </a:ext>
            </a:extLst>
          </p:cNvPr>
          <p:cNvSpPr/>
          <p:nvPr/>
        </p:nvSpPr>
        <p:spPr>
          <a:xfrm>
            <a:off x="5547360" y="3952240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1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606540" y="499212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D7AE28-6994-4A31-B6BB-65281BBF3922}"/>
              </a:ext>
            </a:extLst>
          </p:cNvPr>
          <p:cNvSpPr txBox="1">
            <a:spLocks/>
          </p:cNvSpPr>
          <p:nvPr/>
        </p:nvSpPr>
        <p:spPr bwMode="black">
          <a:xfrm>
            <a:off x="4145280" y="5564372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Algo a recordar da Regressão Linear?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A mudança está na definição da função </a:t>
            </a:r>
            <a:r>
              <a:rPr lang="pt-BR" sz="1600" i="1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/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blipFill>
                <a:blip r:embed="rId6"/>
                <a:stretch>
                  <a:fillRect l="-4730" t="-4444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/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09813C-BB57-434E-AAC7-E63EDD3C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" y="1902142"/>
            <a:ext cx="8763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Vetorização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Otimizando a implementação de funções</a:t>
            </a:r>
          </a:p>
        </p:txBody>
      </p:sp>
    </p:spTree>
    <p:extLst>
      <p:ext uri="{BB962C8B-B14F-4D97-AF65-F5344CB8AC3E}">
        <p14:creationId xmlns:p14="http://schemas.microsoft.com/office/powerpoint/2010/main" val="224196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/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blipFill>
                <a:blip r:embed="rId4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/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blipFill>
                <a:blip r:embed="rId5"/>
                <a:stretch>
                  <a:fillRect l="-7200" r="-1200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5212080" y="3352490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6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4452620" y="3736562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E40ABFF-311F-41D3-BDBD-A87A9226BF62}"/>
              </a:ext>
            </a:extLst>
          </p:cNvPr>
          <p:cNvSpPr txBox="1">
            <a:spLocks/>
          </p:cNvSpPr>
          <p:nvPr/>
        </p:nvSpPr>
        <p:spPr bwMode="black">
          <a:xfrm>
            <a:off x="2290277" y="2022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/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2D1D7696-B16C-4244-8BB2-AA8C5FAF78A8}"/>
              </a:ext>
            </a:extLst>
          </p:cNvPr>
          <p:cNvSpPr txBox="1">
            <a:spLocks/>
          </p:cNvSpPr>
          <p:nvPr/>
        </p:nvSpPr>
        <p:spPr bwMode="black">
          <a:xfrm>
            <a:off x="5519420" y="309023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A31AE2D-E457-45FB-B767-B6B59AF46EE5}"/>
              </a:ext>
            </a:extLst>
          </p:cNvPr>
          <p:cNvSpPr txBox="1">
            <a:spLocks/>
          </p:cNvSpPr>
          <p:nvPr/>
        </p:nvSpPr>
        <p:spPr bwMode="black">
          <a:xfrm>
            <a:off x="2290277" y="3300626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/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180183"/>
            <a:ext cx="5516631" cy="25477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F666AC-A61F-4368-8F5C-63F72E9C36D4}"/>
              </a:ext>
            </a:extLst>
          </p:cNvPr>
          <p:cNvSpPr txBox="1">
            <a:spLocks/>
          </p:cNvSpPr>
          <p:nvPr/>
        </p:nvSpPr>
        <p:spPr bwMode="black">
          <a:xfrm>
            <a:off x="6333957" y="2180183"/>
            <a:ext cx="444580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Regressão Linear não funciona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O que fazer com valores contínuos da reta?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7D6208-3360-44A0-98D1-9F15CE541781}"/>
              </a:ext>
            </a:extLst>
          </p:cNvPr>
          <p:cNvSpPr txBox="1">
            <a:spLocks/>
          </p:cNvSpPr>
          <p:nvPr/>
        </p:nvSpPr>
        <p:spPr bwMode="black">
          <a:xfrm>
            <a:off x="6333956" y="3226663"/>
            <a:ext cx="585804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>
                <a:solidFill>
                  <a:schemeClr val="tx1"/>
                </a:solidFill>
              </a:rPr>
              <a:t>Threshold</a:t>
            </a:r>
            <a:r>
              <a:rPr lang="pt-BR" sz="2400" dirty="0">
                <a:solidFill>
                  <a:schemeClr val="tx1"/>
                </a:solidFill>
              </a:rPr>
              <a:t> é </a:t>
            </a:r>
            <a:r>
              <a:rPr lang="pt-BR" sz="2400" dirty="0" err="1">
                <a:solidFill>
                  <a:schemeClr val="tx1"/>
                </a:solidFill>
              </a:rPr>
              <a:t>inefetivo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Mesmo com um limite, haveria classificações incorretas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blipFill>
                <a:blip r:embed="rId4"/>
                <a:stretch>
                  <a:fillRect l="-3833" r="-1742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/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/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blipFill>
                <a:blip r:embed="rId6"/>
                <a:stretch>
                  <a:fillRect l="-4564" r="-4564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07B5C8-122C-4517-9BE2-79E9858856D1}"/>
              </a:ext>
            </a:extLst>
          </p:cNvPr>
          <p:cNvCxnSpPr/>
          <p:nvPr/>
        </p:nvCxnSpPr>
        <p:spPr>
          <a:xfrm>
            <a:off x="4897120" y="563880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/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E1A7BC4-BD70-40F8-875F-D16FA08F22EC}"/>
              </a:ext>
            </a:extLst>
          </p:cNvPr>
          <p:cNvSpPr/>
          <p:nvPr/>
        </p:nvSpPr>
        <p:spPr>
          <a:xfrm>
            <a:off x="2717267" y="4956003"/>
            <a:ext cx="1600146" cy="157322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" grpId="0"/>
      <p:bldP spid="9" grpId="0"/>
      <p:bldP spid="12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Advance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outras funções de custo</a:t>
            </a:r>
          </a:p>
        </p:txBody>
      </p:sp>
    </p:spTree>
    <p:extLst>
      <p:ext uri="{BB962C8B-B14F-4D97-AF65-F5344CB8AC3E}">
        <p14:creationId xmlns:p14="http://schemas.microsoft.com/office/powerpoint/2010/main" val="21066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r>
              <a:rPr lang="pt-BR" dirty="0">
                <a:solidFill>
                  <a:schemeClr val="bg2"/>
                </a:solidFill>
              </a:rPr>
              <a:t> – General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F7EBB61-BD55-4B0E-A975-ACFB7B3F02D5}"/>
              </a:ext>
            </a:extLst>
          </p:cNvPr>
          <p:cNvSpPr txBox="1">
            <a:spLocks/>
          </p:cNvSpPr>
          <p:nvPr/>
        </p:nvSpPr>
        <p:spPr bwMode="black">
          <a:xfrm>
            <a:off x="1463041" y="2182728"/>
            <a:ext cx="11785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Temos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Queremos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/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blipFill>
                <a:blip r:embed="rId3"/>
                <a:stretch>
                  <a:fillRect l="-18333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/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blipFill>
                <a:blip r:embed="rId4"/>
                <a:stretch>
                  <a:fillRect l="-7798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42EEEDA-6F77-446C-9D40-334318A8FBD9}"/>
              </a:ext>
            </a:extLst>
          </p:cNvPr>
          <p:cNvCxnSpPr/>
          <p:nvPr/>
        </p:nvCxnSpPr>
        <p:spPr>
          <a:xfrm flipV="1">
            <a:off x="2499360" y="2311457"/>
            <a:ext cx="66040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6A22FF0-5C6D-4867-86E9-CD0F76CB3D98}"/>
              </a:ext>
            </a:extLst>
          </p:cNvPr>
          <p:cNvCxnSpPr>
            <a:cxnSpLocks/>
          </p:cNvCxnSpPr>
          <p:nvPr/>
        </p:nvCxnSpPr>
        <p:spPr>
          <a:xfrm>
            <a:off x="2499360" y="2822382"/>
            <a:ext cx="660400" cy="142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56D32FB-9E7E-4AE0-831A-74B96686B2D5}"/>
              </a:ext>
            </a:extLst>
          </p:cNvPr>
          <p:cNvSpPr txBox="1">
            <a:spLocks/>
          </p:cNvSpPr>
          <p:nvPr/>
        </p:nvSpPr>
        <p:spPr bwMode="black">
          <a:xfrm>
            <a:off x="6543040" y="2182728"/>
            <a:ext cx="39217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O que devemos calcular...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...para se chegar ao resultado almejado?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/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blipFill>
                <a:blip r:embed="rId5"/>
                <a:stretch>
                  <a:fillRect l="-18333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/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blipFill>
                <a:blip r:embed="rId6"/>
                <a:stretch>
                  <a:fillRect r="-77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4900196D-E848-40D3-A2B1-8B086CC4F3AF}"/>
              </a:ext>
            </a:extLst>
          </p:cNvPr>
          <p:cNvSpPr/>
          <p:nvPr/>
        </p:nvSpPr>
        <p:spPr>
          <a:xfrm>
            <a:off x="8307938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4C481A2-C98D-459D-9412-34177206CC34}"/>
              </a:ext>
            </a:extLst>
          </p:cNvPr>
          <p:cNvSpPr/>
          <p:nvPr/>
        </p:nvSpPr>
        <p:spPr>
          <a:xfrm>
            <a:off x="6933396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64602A1-8A20-46E4-8E06-399641259C81}"/>
              </a:ext>
            </a:extLst>
          </p:cNvPr>
          <p:cNvSpPr txBox="1">
            <a:spLocks/>
          </p:cNvSpPr>
          <p:nvPr/>
        </p:nvSpPr>
        <p:spPr bwMode="black">
          <a:xfrm>
            <a:off x="2444285" y="4149685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/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409D5091-220F-4C3A-AF06-1365C8CB0F0C}"/>
              </a:ext>
            </a:extLst>
          </p:cNvPr>
          <p:cNvSpPr txBox="1">
            <a:spLocks/>
          </p:cNvSpPr>
          <p:nvPr/>
        </p:nvSpPr>
        <p:spPr bwMode="black">
          <a:xfrm>
            <a:off x="4676140" y="59569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0DBD189-1CEF-4F47-91CE-BFE8EDC1630D}"/>
              </a:ext>
            </a:extLst>
          </p:cNvPr>
          <p:cNvSpPr txBox="1">
            <a:spLocks/>
          </p:cNvSpPr>
          <p:nvPr/>
        </p:nvSpPr>
        <p:spPr bwMode="black">
          <a:xfrm>
            <a:off x="2468880" y="5555041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A34C883-952F-459F-9ACF-6FAC5E2F63B7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>
            <a:off x="6168388" y="2795123"/>
            <a:ext cx="1388452" cy="4024292"/>
          </a:xfrm>
          <a:prstGeom prst="bentConnector3">
            <a:avLst>
              <a:gd name="adj1" fmla="val 1164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E7F09248-61D1-436F-B4CE-55385FCCA098}"/>
              </a:ext>
            </a:extLst>
          </p:cNvPr>
          <p:cNvCxnSpPr>
            <a:cxnSpLocks/>
          </p:cNvCxnSpPr>
          <p:nvPr/>
        </p:nvCxnSpPr>
        <p:spPr>
          <a:xfrm rot="5400000">
            <a:off x="5367428" y="3465826"/>
            <a:ext cx="1501130" cy="1427479"/>
          </a:xfrm>
          <a:prstGeom prst="bentConnector3">
            <a:avLst>
              <a:gd name="adj1" fmla="val 12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6025DD4-00B9-4544-B922-98378E34118B}"/>
              </a:ext>
            </a:extLst>
          </p:cNvPr>
          <p:cNvSpPr txBox="1">
            <a:spLocks/>
          </p:cNvSpPr>
          <p:nvPr/>
        </p:nvSpPr>
        <p:spPr bwMode="black">
          <a:xfrm>
            <a:off x="1330960" y="2202249"/>
            <a:ext cx="62484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Alguns algoritmos que fazem esse papel: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/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𝐶𝑜𝑛𝑗𝑢𝑔𝑎𝑡𝑒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blipFill>
                <a:blip r:embed="rId3"/>
                <a:stretch>
                  <a:fillRect l="-3226" r="-2151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/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/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/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𝐷𝑒𝑠𝑐𝑒𝑛𝑡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blipFill>
                <a:blip r:embed="rId6"/>
                <a:stretch>
                  <a:fillRect l="-2451" r="-2206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3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Neste caso, sabemos que o mínimo 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  <a:blipFill>
                <a:blip r:embed="rId7"/>
                <a:stretch>
                  <a:fillRect l="-1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93C6949-173F-4045-AB34-9DA22EF8ADD1}"/>
              </a:ext>
            </a:extLst>
          </p:cNvPr>
          <p:cNvSpPr txBox="1">
            <a:spLocks/>
          </p:cNvSpPr>
          <p:nvPr/>
        </p:nvSpPr>
        <p:spPr bwMode="black">
          <a:xfrm>
            <a:off x="4958080" y="2552242"/>
            <a:ext cx="463296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Mas... Se isso não estivesse tão claro </a:t>
            </a:r>
          </a:p>
        </p:txBody>
      </p:sp>
    </p:spTree>
    <p:extLst>
      <p:ext uri="{BB962C8B-B14F-4D97-AF65-F5344CB8AC3E}">
        <p14:creationId xmlns:p14="http://schemas.microsoft.com/office/powerpoint/2010/main" val="5058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35F91AA4-A5D1-4B17-AB07-CE3EF91D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673" y="2532860"/>
            <a:ext cx="6615927" cy="34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7F9E8F9B-2D0C-4D3F-A74E-23073750A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467" y="2750779"/>
            <a:ext cx="3251200" cy="28521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633DDF-C08D-4846-8927-3AED776508CD}"/>
              </a:ext>
            </a:extLst>
          </p:cNvPr>
          <p:cNvSpPr/>
          <p:nvPr/>
        </p:nvSpPr>
        <p:spPr>
          <a:xfrm>
            <a:off x="6583680" y="2550160"/>
            <a:ext cx="3688080" cy="311879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AB6FDCC-650B-426F-8769-44CFDF8B2E11}"/>
              </a:ext>
            </a:extLst>
          </p:cNvPr>
          <p:cNvCxnSpPr>
            <a:cxnSpLocks/>
          </p:cNvCxnSpPr>
          <p:nvPr/>
        </p:nvCxnSpPr>
        <p:spPr>
          <a:xfrm flipH="1" flipV="1">
            <a:off x="9804400" y="5313680"/>
            <a:ext cx="56896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501AF421-BA48-478E-ADFD-134F10392DC9}"/>
              </a:ext>
            </a:extLst>
          </p:cNvPr>
          <p:cNvSpPr txBox="1">
            <a:spLocks/>
          </p:cNvSpPr>
          <p:nvPr/>
        </p:nvSpPr>
        <p:spPr bwMode="black">
          <a:xfrm>
            <a:off x="10271760" y="6023471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Virtualmente 0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B6F7C13-8AF6-4C79-972F-7736FE7A47D6}"/>
              </a:ext>
            </a:extLst>
          </p:cNvPr>
          <p:cNvSpPr txBox="1">
            <a:spLocks/>
          </p:cNvSpPr>
          <p:nvPr/>
        </p:nvSpPr>
        <p:spPr bwMode="black">
          <a:xfrm>
            <a:off x="6096000" y="5946561"/>
            <a:ext cx="3251199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Indica convergência do algoritmo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9F34864-18AC-489A-9566-D5137D67D652}"/>
              </a:ext>
            </a:extLst>
          </p:cNvPr>
          <p:cNvCxnSpPr>
            <a:cxnSpLocks/>
          </p:cNvCxnSpPr>
          <p:nvPr/>
        </p:nvCxnSpPr>
        <p:spPr>
          <a:xfrm flipV="1">
            <a:off x="7376160" y="5480835"/>
            <a:ext cx="780733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Generalizando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3F7EA4-727C-477E-BD91-E9DAAD86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1" y="1920240"/>
            <a:ext cx="745441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Multiclass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Problemas com mais de duas categorias</a:t>
            </a:r>
          </a:p>
        </p:txBody>
      </p:sp>
    </p:spTree>
    <p:extLst>
      <p:ext uri="{BB962C8B-B14F-4D97-AF65-F5344CB8AC3E}">
        <p14:creationId xmlns:p14="http://schemas.microsoft.com/office/powerpoint/2010/main" val="34169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Uma maior quantidade de Classes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12D431-4941-44BB-8157-D6864DE56192}"/>
              </a:ext>
            </a:extLst>
          </p:cNvPr>
          <p:cNvSpPr txBox="1">
            <a:spLocks/>
          </p:cNvSpPr>
          <p:nvPr/>
        </p:nvSpPr>
        <p:spPr bwMode="black">
          <a:xfrm>
            <a:off x="2367280" y="2492482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Agrupamento de E-mails: </a:t>
            </a:r>
            <a:r>
              <a:rPr lang="pt-BR" sz="2400" i="1" dirty="0">
                <a:solidFill>
                  <a:schemeClr val="tx1"/>
                </a:solidFill>
              </a:rPr>
              <a:t>Trabalho, Faculdade, Fóruns, Boletos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96FFF1-2258-4A3F-85B7-42C0C6F1A944}"/>
              </a:ext>
            </a:extLst>
          </p:cNvPr>
          <p:cNvSpPr txBox="1">
            <a:spLocks/>
          </p:cNvSpPr>
          <p:nvPr/>
        </p:nvSpPr>
        <p:spPr bwMode="black">
          <a:xfrm>
            <a:off x="2367280" y="3386705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Diagnósticos Médicos: </a:t>
            </a:r>
            <a:r>
              <a:rPr lang="pt-BR" sz="2400" i="1" dirty="0">
                <a:solidFill>
                  <a:schemeClr val="tx1"/>
                </a:solidFill>
              </a:rPr>
              <a:t>Saudável, Resfriado, Gripado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7567FB-B229-49D4-B1CD-EB011EA45483}"/>
              </a:ext>
            </a:extLst>
          </p:cNvPr>
          <p:cNvSpPr txBox="1">
            <a:spLocks/>
          </p:cNvSpPr>
          <p:nvPr/>
        </p:nvSpPr>
        <p:spPr bwMode="black">
          <a:xfrm>
            <a:off x="2367280" y="4280928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Clima: </a:t>
            </a:r>
            <a:r>
              <a:rPr lang="pt-BR" sz="2400" i="1" dirty="0">
                <a:solidFill>
                  <a:schemeClr val="tx1"/>
                </a:solidFill>
              </a:rPr>
              <a:t>Ensolarado, Nublado, Chuvoso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CA7ABDBA-3F39-4F35-A568-3DF6AF005F93}"/>
              </a:ext>
            </a:extLst>
          </p:cNvPr>
          <p:cNvSpPr/>
          <p:nvPr/>
        </p:nvSpPr>
        <p:spPr>
          <a:xfrm>
            <a:off x="1860992" y="2627486"/>
            <a:ext cx="423295" cy="525003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20">
            <a:extLst>
              <a:ext uri="{FF2B5EF4-FFF2-40B4-BE49-F238E27FC236}">
                <a16:creationId xmlns:a16="http://schemas.microsoft.com/office/drawing/2014/main" id="{4C1996F2-9684-4ECE-8BC3-C7C8892676BD}"/>
              </a:ext>
            </a:extLst>
          </p:cNvPr>
          <p:cNvSpPr>
            <a:spLocks noChangeAspect="1"/>
          </p:cNvSpPr>
          <p:nvPr/>
        </p:nvSpPr>
        <p:spPr>
          <a:xfrm rot="10800000">
            <a:off x="1787030" y="3446236"/>
            <a:ext cx="571218" cy="619374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56D1EE8B-C0F8-49C4-9AB3-09053E9D4500}"/>
              </a:ext>
            </a:extLst>
          </p:cNvPr>
          <p:cNvSpPr/>
          <p:nvPr/>
        </p:nvSpPr>
        <p:spPr>
          <a:xfrm>
            <a:off x="1787030" y="4331385"/>
            <a:ext cx="552142" cy="506895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/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={0, 1, 2, 3…}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blipFill>
                <a:blip r:embed="rId3"/>
                <a:stretch>
                  <a:fillRect l="-165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8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Problema com </a:t>
            </a:r>
            <a:r>
              <a:rPr lang="pt-BR" dirty="0" err="1">
                <a:solidFill>
                  <a:schemeClr val="bg2"/>
                </a:solidFill>
              </a:rPr>
              <a:t>Multi</a:t>
            </a:r>
            <a:r>
              <a:rPr lang="pt-BR" dirty="0">
                <a:solidFill>
                  <a:schemeClr val="bg2"/>
                </a:solidFill>
              </a:rPr>
              <a:t> Classes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7F13FB-A75E-41F2-B802-D026A21D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603182"/>
            <a:ext cx="4247362" cy="400943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C0AC29D-2971-42B3-BE2E-2228DB0997E8}"/>
              </a:ext>
            </a:extLst>
          </p:cNvPr>
          <p:cNvSpPr txBox="1">
            <a:spLocks/>
          </p:cNvSpPr>
          <p:nvPr/>
        </p:nvSpPr>
        <p:spPr bwMode="black">
          <a:xfrm>
            <a:off x="177800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Binária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7" y="2715942"/>
            <a:ext cx="4099243" cy="378391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5921CAD-B0B3-4565-8C3E-81728FEFCF08}"/>
              </a:ext>
            </a:extLst>
          </p:cNvPr>
          <p:cNvSpPr txBox="1">
            <a:spLocks/>
          </p:cNvSpPr>
          <p:nvPr/>
        </p:nvSpPr>
        <p:spPr bwMode="black">
          <a:xfrm>
            <a:off x="699008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</a:t>
            </a:r>
            <a:r>
              <a:rPr lang="pt-BR" sz="2400" i="1" dirty="0" err="1">
                <a:solidFill>
                  <a:schemeClr val="tx1"/>
                </a:solidFill>
              </a:rPr>
              <a:t>Multi-Classe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33396C6-BD97-4FD6-A455-A1644BF82B07}"/>
              </a:ext>
            </a:extLst>
          </p:cNvPr>
          <p:cNvCxnSpPr>
            <a:cxnSpLocks/>
          </p:cNvCxnSpPr>
          <p:nvPr/>
        </p:nvCxnSpPr>
        <p:spPr>
          <a:xfrm>
            <a:off x="2326640" y="3497405"/>
            <a:ext cx="1544320" cy="1775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97ED0030-1E4E-4FC3-B72D-64CD9D5908F1}"/>
              </a:ext>
            </a:extLst>
          </p:cNvPr>
          <p:cNvSpPr txBox="1">
            <a:spLocks/>
          </p:cNvSpPr>
          <p:nvPr/>
        </p:nvSpPr>
        <p:spPr bwMode="black">
          <a:xfrm>
            <a:off x="10520680" y="3770739"/>
            <a:ext cx="599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chemeClr val="accent1"/>
                </a:solidFill>
              </a:rPr>
              <a:t>?</a:t>
            </a:r>
            <a:endParaRPr lang="pt-B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4000" dirty="0">
                    <a:solidFill>
                      <a:schemeClr val="tx1"/>
                    </a:solidFill>
                  </a:rPr>
                  <a:t>Então como seria a função </a:t>
                </a:r>
                <a:r>
                  <a:rPr lang="pt-BR" sz="4000" dirty="0" err="1">
                    <a:solidFill>
                      <a:schemeClr val="tx1"/>
                    </a:solidFill>
                  </a:rPr>
                  <a:t>hyothesis</a:t>
                </a:r>
                <a:r>
                  <a:rPr lang="pt-BR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  <a:blipFill>
                <a:blip r:embed="rId3"/>
                <a:stretch>
                  <a:fillRect l="-2114" t="-2721" b="-170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1)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508B6E-749A-43E8-A077-0806C7FB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57" y="3405895"/>
            <a:ext cx="3901123" cy="2869213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FDF1E8-FC72-4E02-861C-352756014368}"/>
              </a:ext>
            </a:extLst>
          </p:cNvPr>
          <p:cNvSpPr/>
          <p:nvPr/>
        </p:nvSpPr>
        <p:spPr>
          <a:xfrm>
            <a:off x="6969760" y="3413760"/>
            <a:ext cx="1930400" cy="1981200"/>
          </a:xfrm>
          <a:custGeom>
            <a:avLst/>
            <a:gdLst>
              <a:gd name="connsiteX0" fmla="*/ 0 w 1930400"/>
              <a:gd name="connsiteY0" fmla="*/ 1981200 h 1981200"/>
              <a:gd name="connsiteX1" fmla="*/ 599440 w 1930400"/>
              <a:gd name="connsiteY1" fmla="*/ 1503680 h 1981200"/>
              <a:gd name="connsiteX2" fmla="*/ 1137920 w 1930400"/>
              <a:gd name="connsiteY2" fmla="*/ 1137920 h 1981200"/>
              <a:gd name="connsiteX3" fmla="*/ 1361440 w 1930400"/>
              <a:gd name="connsiteY3" fmla="*/ 619760 h 1981200"/>
              <a:gd name="connsiteX4" fmla="*/ 1930400 w 1930400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81200">
                <a:moveTo>
                  <a:pt x="0" y="1981200"/>
                </a:moveTo>
                <a:cubicBezTo>
                  <a:pt x="204893" y="1812713"/>
                  <a:pt x="409787" y="1644227"/>
                  <a:pt x="599440" y="1503680"/>
                </a:cubicBezTo>
                <a:cubicBezTo>
                  <a:pt x="789093" y="1363133"/>
                  <a:pt x="1010920" y="1285240"/>
                  <a:pt x="1137920" y="1137920"/>
                </a:cubicBezTo>
                <a:cubicBezTo>
                  <a:pt x="1264920" y="990600"/>
                  <a:pt x="1229360" y="809413"/>
                  <a:pt x="1361440" y="619760"/>
                </a:cubicBezTo>
                <a:cubicBezTo>
                  <a:pt x="1493520" y="430107"/>
                  <a:pt x="1711960" y="215053"/>
                  <a:pt x="193040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686800" y="3510279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39CAE5-2738-4508-85DC-2D9D1FCB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114800" cy="2892669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2)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920480" y="5102623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83EFFE-28E0-4B94-9F8C-3AFE7C937573}"/>
              </a:ext>
            </a:extLst>
          </p:cNvPr>
          <p:cNvSpPr/>
          <p:nvPr/>
        </p:nvSpPr>
        <p:spPr>
          <a:xfrm>
            <a:off x="6929120" y="4185920"/>
            <a:ext cx="2113280" cy="1259840"/>
          </a:xfrm>
          <a:custGeom>
            <a:avLst/>
            <a:gdLst>
              <a:gd name="connsiteX0" fmla="*/ 0 w 2113280"/>
              <a:gd name="connsiteY0" fmla="*/ 0 h 1259840"/>
              <a:gd name="connsiteX1" fmla="*/ 619760 w 2113280"/>
              <a:gd name="connsiteY1" fmla="*/ 487680 h 1259840"/>
              <a:gd name="connsiteX2" fmla="*/ 1117600 w 2113280"/>
              <a:gd name="connsiteY2" fmla="*/ 690880 h 1259840"/>
              <a:gd name="connsiteX3" fmla="*/ 2113280 w 2113280"/>
              <a:gd name="connsiteY3" fmla="*/ 125984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280" h="1259840">
                <a:moveTo>
                  <a:pt x="0" y="0"/>
                </a:moveTo>
                <a:cubicBezTo>
                  <a:pt x="216746" y="186266"/>
                  <a:pt x="433493" y="372533"/>
                  <a:pt x="619760" y="487680"/>
                </a:cubicBezTo>
                <a:cubicBezTo>
                  <a:pt x="806027" y="602827"/>
                  <a:pt x="868680" y="562187"/>
                  <a:pt x="1117600" y="690880"/>
                </a:cubicBezTo>
                <a:cubicBezTo>
                  <a:pt x="1366520" y="819573"/>
                  <a:pt x="2113280" y="1259840"/>
                  <a:pt x="2113280" y="125984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3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AAF0B3C-775A-445A-8ADB-3D829F45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3558"/>
            <a:ext cx="4117581" cy="3010704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3)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514080" y="5200381"/>
            <a:ext cx="944880" cy="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FC3C1C8-0074-4D73-BCC6-050989C328E2}"/>
              </a:ext>
            </a:extLst>
          </p:cNvPr>
          <p:cNvSpPr/>
          <p:nvPr/>
        </p:nvSpPr>
        <p:spPr>
          <a:xfrm>
            <a:off x="8026400" y="3484880"/>
            <a:ext cx="609600" cy="2214880"/>
          </a:xfrm>
          <a:custGeom>
            <a:avLst/>
            <a:gdLst>
              <a:gd name="connsiteX0" fmla="*/ 609600 w 609600"/>
              <a:gd name="connsiteY0" fmla="*/ 2214880 h 2214880"/>
              <a:gd name="connsiteX1" fmla="*/ 365760 w 609600"/>
              <a:gd name="connsiteY1" fmla="*/ 1635760 h 2214880"/>
              <a:gd name="connsiteX2" fmla="*/ 121920 w 609600"/>
              <a:gd name="connsiteY2" fmla="*/ 934720 h 2214880"/>
              <a:gd name="connsiteX3" fmla="*/ 0 w 609600"/>
              <a:gd name="connsiteY3" fmla="*/ 0 h 221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214880">
                <a:moveTo>
                  <a:pt x="609600" y="2214880"/>
                </a:moveTo>
                <a:cubicBezTo>
                  <a:pt x="528320" y="2032000"/>
                  <a:pt x="447040" y="1849120"/>
                  <a:pt x="365760" y="1635760"/>
                </a:cubicBezTo>
                <a:cubicBezTo>
                  <a:pt x="284480" y="1422400"/>
                  <a:pt x="182880" y="1207347"/>
                  <a:pt x="121920" y="934720"/>
                </a:cubicBezTo>
                <a:cubicBezTo>
                  <a:pt x="60960" y="662093"/>
                  <a:pt x="30480" y="331046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680720" y="206253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No final, estaremos ajustando três classificadores, cada qual com sua respectiva função </a:t>
            </a:r>
            <a:r>
              <a:rPr lang="pt-BR" sz="2400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/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                 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4F135C22-BFB7-4E5C-BAF9-7FAF84860903}"/>
              </a:ext>
            </a:extLst>
          </p:cNvPr>
          <p:cNvSpPr txBox="1">
            <a:spLocks/>
          </p:cNvSpPr>
          <p:nvPr/>
        </p:nvSpPr>
        <p:spPr bwMode="black">
          <a:xfrm>
            <a:off x="599440" y="401325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realizar uma predição...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/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blipFill>
                <a:blip r:embed="rId3"/>
                <a:stretch>
                  <a:fillRect l="-3086" r="-33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/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/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/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blipFill>
                <a:blip r:embed="rId6"/>
                <a:stretch>
                  <a:fillRect l="-3833" r="-1742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/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/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blipFill>
                <a:blip r:embed="rId8"/>
                <a:stretch>
                  <a:fillRect l="-3047" r="-4432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/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03ED771-ED20-42C5-A471-6E46ECD5190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7168" y="3922496"/>
            <a:ext cx="768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CA4E3B5-664F-44A6-B543-42CF52BF9AFA}"/>
              </a:ext>
            </a:extLst>
          </p:cNvPr>
          <p:cNvSpPr/>
          <p:nvPr/>
        </p:nvSpPr>
        <p:spPr>
          <a:xfrm rot="5400000">
            <a:off x="5598790" y="3455437"/>
            <a:ext cx="369333" cy="2290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16001618-6C70-4A40-ACE2-D768328AEB0A}"/>
              </a:ext>
            </a:extLst>
          </p:cNvPr>
          <p:cNvSpPr txBox="1">
            <a:spLocks/>
          </p:cNvSpPr>
          <p:nvPr/>
        </p:nvSpPr>
        <p:spPr bwMode="black">
          <a:xfrm>
            <a:off x="8302934" y="5094151"/>
            <a:ext cx="26058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</a:t>
            </a:r>
            <a:r>
              <a:rPr lang="pt-BR" sz="2400" dirty="0" err="1">
                <a:solidFill>
                  <a:schemeClr val="tx1"/>
                </a:solidFill>
              </a:rPr>
              <a:t>Sigmoidal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Função Logística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2E2091-EF71-4F22-BEAD-BA44F93FB3F2}"/>
              </a:ext>
            </a:extLst>
          </p:cNvPr>
          <p:cNvSpPr/>
          <p:nvPr/>
        </p:nvSpPr>
        <p:spPr>
          <a:xfrm>
            <a:off x="4234649" y="4918795"/>
            <a:ext cx="2965141" cy="11716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8053B3D-CDCC-4E2F-8295-63D5F31316E6}"/>
              </a:ext>
            </a:extLst>
          </p:cNvPr>
          <p:cNvSpPr txBox="1">
            <a:spLocks/>
          </p:cNvSpPr>
          <p:nvPr/>
        </p:nvSpPr>
        <p:spPr bwMode="black">
          <a:xfrm>
            <a:off x="772160" y="438419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2"/>
                </a:solidFill>
              </a:rPr>
              <a:t>Hypothesis – Logistic Regression 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AB8C6E3-74DA-4ED3-90D3-5AAB6E03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12" y="2320471"/>
            <a:ext cx="6408975" cy="3787468"/>
          </a:xfrm>
          <a:prstGeom prst="rect">
            <a:avLst/>
          </a:prstGeom>
        </p:spPr>
      </p:pic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8CE28D3-C46B-46B2-B5AD-9562BCFA4776}"/>
              </a:ext>
            </a:extLst>
          </p:cNvPr>
          <p:cNvCxnSpPr/>
          <p:nvPr/>
        </p:nvCxnSpPr>
        <p:spPr>
          <a:xfrm flipV="1">
            <a:off x="4643120" y="3230880"/>
            <a:ext cx="5181600" cy="2357120"/>
          </a:xfrm>
          <a:prstGeom prst="curvedConnector3">
            <a:avLst>
              <a:gd name="adj1" fmla="val 4941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/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blipFill>
                <a:blip r:embed="rId5"/>
                <a:stretch>
                  <a:fillRect l="-3086" r="-3395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83C14B-31F3-498A-A48F-2A5758E07CE2}"/>
              </a:ext>
            </a:extLst>
          </p:cNvPr>
          <p:cNvCxnSpPr>
            <a:cxnSpLocks/>
          </p:cNvCxnSpPr>
          <p:nvPr/>
        </p:nvCxnSpPr>
        <p:spPr>
          <a:xfrm>
            <a:off x="7772400" y="3230880"/>
            <a:ext cx="0" cy="228600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A9722C00-17FF-46C1-9E43-CB419681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Interpretação da Função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blipFill>
                <a:blip r:embed="rId3"/>
                <a:stretch>
                  <a:fillRect l="-662" r="-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547E18F0-F9BC-4B96-A9AB-E1670161E969}"/>
              </a:ext>
            </a:extLst>
          </p:cNvPr>
          <p:cNvSpPr txBox="1">
            <a:spLocks/>
          </p:cNvSpPr>
          <p:nvPr/>
        </p:nvSpPr>
        <p:spPr bwMode="black">
          <a:xfrm>
            <a:off x="1150403" y="3291912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Exemplo: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/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𝑡𝑢𝑚𝑜𝑟𝑆𝑖𝑧𝑒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/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blipFill>
                <a:blip r:embed="rId5"/>
                <a:stretch>
                  <a:fillRect l="-4104" r="-4104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67623E8-119E-4B1B-9205-78662FD2A896}"/>
              </a:ext>
            </a:extLst>
          </p:cNvPr>
          <p:cNvSpPr txBox="1">
            <a:spLocks/>
          </p:cNvSpPr>
          <p:nvPr/>
        </p:nvSpPr>
        <p:spPr bwMode="black">
          <a:xfrm>
            <a:off x="2509520" y="3821722"/>
            <a:ext cx="5858043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O paciente tem 70% de chance de possuir um tumor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/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blipFill>
                <a:blip r:embed="rId6"/>
                <a:stretch>
                  <a:fillRect l="-1934" r="-30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8ABDCB7-94BF-466F-B838-398AC23957B3}"/>
              </a:ext>
            </a:extLst>
          </p:cNvPr>
          <p:cNvSpPr txBox="1">
            <a:spLocks/>
          </p:cNvSpPr>
          <p:nvPr/>
        </p:nvSpPr>
        <p:spPr bwMode="black">
          <a:xfrm>
            <a:off x="1232037" y="5755174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Probabilidade de um tumor ser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600" i="1" dirty="0">
                    <a:solidFill>
                      <a:schemeClr val="tx1"/>
                    </a:solidFill>
                  </a:rPr>
                  <a:t>Parametrizado por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  <a:blipFill>
                <a:blip r:embed="rId7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B6BBD33-F343-4705-AE79-C636AC9FA08E}"/>
              </a:ext>
            </a:extLst>
          </p:cNvPr>
          <p:cNvSpPr txBox="1">
            <a:spLocks/>
          </p:cNvSpPr>
          <p:nvPr/>
        </p:nvSpPr>
        <p:spPr bwMode="black">
          <a:xfrm>
            <a:off x="3482117" y="5909039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Dado um paciente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DD48D8-4BDB-4B7F-8B7D-E133CFAE078E}"/>
              </a:ext>
            </a:extLst>
          </p:cNvPr>
          <p:cNvCxnSpPr>
            <a:endCxn id="16" idx="0"/>
          </p:cNvCxnSpPr>
          <p:nvPr/>
        </p:nvCxnSpPr>
        <p:spPr>
          <a:xfrm>
            <a:off x="2336804" y="5332946"/>
            <a:ext cx="0" cy="4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C794910-6A4F-46A0-A2BD-9965A96D5602}"/>
              </a:ext>
            </a:extLst>
          </p:cNvPr>
          <p:cNvCxnSpPr>
            <a:cxnSpLocks/>
          </p:cNvCxnSpPr>
          <p:nvPr/>
        </p:nvCxnSpPr>
        <p:spPr>
          <a:xfrm>
            <a:off x="3054596" y="5332946"/>
            <a:ext cx="904240" cy="73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4AE20EB-FFE9-4834-966B-03BD02CE026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78579" y="5255878"/>
            <a:ext cx="706178" cy="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/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blipFill>
                <a:blip r:embed="rId8"/>
                <a:stretch>
                  <a:fillRect l="-111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/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Probabilidade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264314-7B12-4ACC-96F9-4BFB83C6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48" y="2099106"/>
            <a:ext cx="7829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1047</TotalTime>
  <Words>1651</Words>
  <Application>Microsoft Office PowerPoint</Application>
  <PresentationFormat>Widescreen</PresentationFormat>
  <Paragraphs>364</Paragraphs>
  <Slides>53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7" baseType="lpstr">
      <vt:lpstr>Calibri</vt:lpstr>
      <vt:lpstr>Cambria Math</vt:lpstr>
      <vt:lpstr>Wingdings</vt:lpstr>
      <vt:lpstr>Assuntos educacionais 16X9</vt:lpstr>
      <vt:lpstr>Logistic Regression</vt:lpstr>
      <vt:lpstr>Classificação Binária</vt:lpstr>
      <vt:lpstr>Classificação Binária</vt:lpstr>
      <vt:lpstr>Classificação Binária</vt:lpstr>
      <vt:lpstr>Apresentação do PowerPoint</vt:lpstr>
      <vt:lpstr>Apresentação do PowerPoint</vt:lpstr>
      <vt:lpstr>Hypothesis – Logistic Regression Model</vt:lpstr>
      <vt:lpstr>Hypothesis – Interpretação da Função</vt:lpstr>
      <vt:lpstr>Exercício sobre Probabilidade</vt:lpstr>
      <vt:lpstr>Apresentação do PowerPoint</vt:lpstr>
      <vt:lpstr>Fronteira de Decisão </vt:lpstr>
      <vt:lpstr>Recapitulando... e Aprendendo...</vt:lpstr>
      <vt:lpstr>Visualizando a Fronteira de Decisão</vt:lpstr>
      <vt:lpstr>Apresentação do PowerPoint</vt:lpstr>
      <vt:lpstr>Apresentação do PowerPoint</vt:lpstr>
      <vt:lpstr>Complicando um pouco mais...</vt:lpstr>
      <vt:lpstr>∀ Polinômio de grau n</vt:lpstr>
      <vt:lpstr>Resumo</vt:lpstr>
      <vt:lpstr>Cost Function</vt:lpstr>
      <vt:lpstr>Visão Geral</vt:lpstr>
      <vt:lpstr>Cost Function – Comparação com a Regressão Linear</vt:lpstr>
      <vt:lpstr>Apresentação do PowerPoint</vt:lpstr>
      <vt:lpstr>Cost Function for Logistic Regression</vt:lpstr>
      <vt:lpstr>Cost Function for Logistic Regression</vt:lpstr>
      <vt:lpstr>Cost Function for Logistic Regression</vt:lpstr>
      <vt:lpstr>Exercício sobre Cost Function</vt:lpstr>
      <vt:lpstr>Gradient Descent</vt:lpstr>
      <vt:lpstr>Recapitulando...</vt:lpstr>
      <vt:lpstr>Comprimindo a Função Custo em uma única expressão</vt:lpstr>
      <vt:lpstr>Função Custo Definitiva</vt:lpstr>
      <vt:lpstr>Função Custo Definitiva</vt:lpstr>
      <vt:lpstr>Apresentação do PowerPoint</vt:lpstr>
      <vt:lpstr>Gradient Descent</vt:lpstr>
      <vt:lpstr>Gradient Descent</vt:lpstr>
      <vt:lpstr>Gradient Descent</vt:lpstr>
      <vt:lpstr>Exercício – Gradient Descent</vt:lpstr>
      <vt:lpstr>Vetorização</vt:lpstr>
      <vt:lpstr>Implementações Vetorizadas – Cost Function</vt:lpstr>
      <vt:lpstr>Implementações Vetorizadas – Gradient Descent</vt:lpstr>
      <vt:lpstr>Advance Optimization</vt:lpstr>
      <vt:lpstr>Advanced Optimization – General</vt:lpstr>
      <vt:lpstr>Advanced Optimization</vt:lpstr>
      <vt:lpstr>Exemplo de Otimização</vt:lpstr>
      <vt:lpstr>Exemplo de Otimização</vt:lpstr>
      <vt:lpstr>Exemplo de Otimização</vt:lpstr>
      <vt:lpstr>Generalizando</vt:lpstr>
      <vt:lpstr>Multiclass Classification</vt:lpstr>
      <vt:lpstr>Uma maior quantidade de Classes</vt:lpstr>
      <vt:lpstr>Problema com Multi Classes</vt:lpstr>
      <vt:lpstr>Método One vs All</vt:lpstr>
      <vt:lpstr>Método One vs All</vt:lpstr>
      <vt:lpstr>Método One vs All</vt:lpstr>
      <vt:lpstr>Método One vs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thiagoPanini</dc:creator>
  <cp:lastModifiedBy>thipanini94@gmail.com</cp:lastModifiedBy>
  <cp:revision>56</cp:revision>
  <dcterms:created xsi:type="dcterms:W3CDTF">2018-11-24T15:59:58Z</dcterms:created>
  <dcterms:modified xsi:type="dcterms:W3CDTF">2019-04-06T21:02:03Z</dcterms:modified>
</cp:coreProperties>
</file>